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1095" r:id="rId2"/>
    <p:sldId id="1096" r:id="rId3"/>
    <p:sldId id="1097" r:id="rId4"/>
    <p:sldId id="729" r:id="rId5"/>
    <p:sldId id="1003" r:id="rId6"/>
    <p:sldId id="1043" r:id="rId7"/>
    <p:sldId id="311" r:id="rId8"/>
    <p:sldId id="293" r:id="rId9"/>
    <p:sldId id="266" r:id="rId10"/>
    <p:sldId id="259" r:id="rId11"/>
    <p:sldId id="257" r:id="rId12"/>
    <p:sldId id="258" r:id="rId13"/>
    <p:sldId id="1101" r:id="rId14"/>
    <p:sldId id="260" r:id="rId15"/>
    <p:sldId id="262" r:id="rId16"/>
    <p:sldId id="1098" r:id="rId17"/>
    <p:sldId id="1099" r:id="rId18"/>
    <p:sldId id="1100" r:id="rId19"/>
    <p:sldId id="268" r:id="rId20"/>
    <p:sldId id="269" r:id="rId21"/>
    <p:sldId id="263" r:id="rId22"/>
    <p:sldId id="270" r:id="rId23"/>
    <p:sldId id="1083" r:id="rId24"/>
    <p:sldId id="1057" r:id="rId25"/>
    <p:sldId id="1051" r:id="rId26"/>
    <p:sldId id="1016" r:id="rId27"/>
    <p:sldId id="1021" r:id="rId28"/>
    <p:sldId id="286" r:id="rId29"/>
    <p:sldId id="1037" r:id="rId30"/>
    <p:sldId id="304" r:id="rId31"/>
    <p:sldId id="1036" r:id="rId32"/>
    <p:sldId id="1071" r:id="rId33"/>
    <p:sldId id="1072" r:id="rId34"/>
    <p:sldId id="1073" r:id="rId35"/>
    <p:sldId id="1033" r:id="rId36"/>
    <p:sldId id="1074" r:id="rId37"/>
    <p:sldId id="305" r:id="rId38"/>
    <p:sldId id="295" r:id="rId39"/>
    <p:sldId id="306" r:id="rId40"/>
    <p:sldId id="1066" r:id="rId41"/>
    <p:sldId id="307" r:id="rId42"/>
    <p:sldId id="1067" r:id="rId43"/>
    <p:sldId id="308" r:id="rId44"/>
    <p:sldId id="1068" r:id="rId45"/>
    <p:sldId id="309" r:id="rId46"/>
    <p:sldId id="1069" r:id="rId47"/>
    <p:sldId id="310" r:id="rId48"/>
    <p:sldId id="1070" r:id="rId49"/>
    <p:sldId id="1076" r:id="rId50"/>
    <p:sldId id="1049" r:id="rId51"/>
    <p:sldId id="1078" r:id="rId52"/>
    <p:sldId id="1053" r:id="rId53"/>
    <p:sldId id="1082" r:id="rId54"/>
    <p:sldId id="1058" r:id="rId55"/>
    <p:sldId id="1080" r:id="rId56"/>
    <p:sldId id="1059" r:id="rId57"/>
    <p:sldId id="1081" r:id="rId58"/>
    <p:sldId id="1044" r:id="rId59"/>
    <p:sldId id="1056" r:id="rId60"/>
    <p:sldId id="277" r:id="rId61"/>
    <p:sldId id="1050" r:id="rId62"/>
    <p:sldId id="276" r:id="rId63"/>
    <p:sldId id="303" r:id="rId64"/>
    <p:sldId id="1052" r:id="rId65"/>
    <p:sldId id="1086" r:id="rId66"/>
    <p:sldId id="1065" r:id="rId67"/>
    <p:sldId id="1085" r:id="rId68"/>
    <p:sldId id="1061" r:id="rId69"/>
    <p:sldId id="1062" r:id="rId70"/>
    <p:sldId id="1035" r:id="rId71"/>
    <p:sldId id="294" r:id="rId72"/>
    <p:sldId id="1088" r:id="rId73"/>
    <p:sldId id="1055" r:id="rId74"/>
    <p:sldId id="281" r:id="rId75"/>
    <p:sldId id="1090" r:id="rId76"/>
    <p:sldId id="267" r:id="rId77"/>
    <p:sldId id="1092" r:id="rId78"/>
    <p:sldId id="1093" r:id="rId79"/>
    <p:sldId id="1094" r:id="rId80"/>
    <p:sldId id="1047" r:id="rId81"/>
    <p:sldId id="1077" r:id="rId82"/>
    <p:sldId id="104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58"/>
  </p:normalViewPr>
  <p:slideViewPr>
    <p:cSldViewPr snapToGrid="0">
      <p:cViewPr varScale="1">
        <p:scale>
          <a:sx n="104" d="100"/>
          <a:sy n="104" d="100"/>
        </p:scale>
        <p:origin x="232" y="5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38C93-0267-F845-85D6-2FF080116EBF}" type="datetimeFigureOut">
              <a:rPr lang="en-US" smtClean="0"/>
              <a:t>5/10/24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0383B-E9C5-3244-8826-F2D809A79A24}" type="slidenum">
              <a:rPr lang="en-US" smtClean="0"/>
              <a:t>‹#›</a:t>
            </a:fld>
            <a:endParaRPr lang="en-US"/>
          </a:p>
        </p:txBody>
      </p:sp>
    </p:spTree>
    <p:extLst>
      <p:ext uri="{BB962C8B-B14F-4D97-AF65-F5344CB8AC3E}">
        <p14:creationId xmlns:p14="http://schemas.microsoft.com/office/powerpoint/2010/main" val="1999827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B86C69E-8457-BB4C-818F-EF42E2FB7CFE}" type="slidenum">
              <a:rPr lang="en-US" smtClean="0"/>
              <a:t>27</a:t>
            </a:fld>
            <a:endParaRPr lang="en-US"/>
          </a:p>
        </p:txBody>
      </p:sp>
    </p:spTree>
    <p:extLst>
      <p:ext uri="{BB962C8B-B14F-4D97-AF65-F5344CB8AC3E}">
        <p14:creationId xmlns:p14="http://schemas.microsoft.com/office/powerpoint/2010/main" val="285583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EBC6-35F4-3E21-0864-C888A8C235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553AC3-12DF-2C0C-1F4A-856F2FD9E2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262843-E405-9E80-7C9E-A319199287EB}"/>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B89129C3-EA82-30A9-6201-CCDE95604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848D2-BD80-93F4-AAF8-42760CA1682D}"/>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3948872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FDE5-444E-69EB-9B59-A20702BCD6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F6E0D-C53C-9583-6673-AB3D38286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FDF63-9C04-2205-FBFA-C14B1C396EAA}"/>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0480F02D-4BD4-1417-E1C3-144D4A4DD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8AE28-9C28-4F53-7C53-CAEC11865F46}"/>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64936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DDC8A5-CAF0-00AB-A64D-30740BB723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B50798-4F00-E372-EC30-F1C311C30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737B2-8CB7-83D9-715C-D81945986780}"/>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3DFC103C-A7A7-11DD-7039-07F41AEB2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AB81B-57F7-960F-EBFA-1223719F5417}"/>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387573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A5D0-B8A9-ACCD-178C-BD19C553EB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8584C-3069-5F97-AE94-ECA7A1F241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C03E0-FC9B-55A5-152F-38672EA1F0AB}"/>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23074BD0-AB4C-5986-4526-327FE6D7C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887CC-9321-4A12-A61D-C1BAC3C7946B}"/>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27586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2B24-69A0-A46F-5A39-F32E75A6E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487C1-6F7D-BB2D-A221-177B946F25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EC8A7-6642-7B1B-B9B9-267A70EAACEF}"/>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DBB97769-E348-4201-B0FB-14711909A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4C7FC-E212-EBBC-5729-C6B590E403CA}"/>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92603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4E-51EF-DAD2-1CBC-1509C0064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E881C-2E42-F556-993A-FFF8199560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7D90A3-5FAD-1EBE-ED19-594A8EB672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1C576-E444-A1D9-D36F-08053943948F}"/>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6" name="Footer Placeholder 5">
            <a:extLst>
              <a:ext uri="{FF2B5EF4-FFF2-40B4-BE49-F238E27FC236}">
                <a16:creationId xmlns:a16="http://schemas.microsoft.com/office/drawing/2014/main" id="{A45355BA-175D-0A9A-553B-D1D00D82A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81C78-9A37-9EFD-2C1E-97DE3A5C6A25}"/>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03117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2433-A806-BDA9-86B1-1A9FCD186E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0B063-47D4-2E6E-4ADF-3B6FDE715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BC31B7-DC62-4391-DA40-E54586BA23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A22138-1B4B-7445-C77A-FE60BE119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4EAF7-16DD-7D03-75B6-FE9CBB25D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02E7-F4CB-32D2-26E0-900D4E301BC7}"/>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8" name="Footer Placeholder 7">
            <a:extLst>
              <a:ext uri="{FF2B5EF4-FFF2-40B4-BE49-F238E27FC236}">
                <a16:creationId xmlns:a16="http://schemas.microsoft.com/office/drawing/2014/main" id="{9E3E8105-8338-61F1-8B59-9BA470FAE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3C9C51-9D52-610D-C07C-5F089EBFBEAB}"/>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256323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DB57-7E81-CAA0-4C0F-0239BAF90E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4EAE3C-DB0F-1AFA-AE97-002FA83CBE5D}"/>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4" name="Footer Placeholder 3">
            <a:extLst>
              <a:ext uri="{FF2B5EF4-FFF2-40B4-BE49-F238E27FC236}">
                <a16:creationId xmlns:a16="http://schemas.microsoft.com/office/drawing/2014/main" id="{18B28643-0821-8190-63EB-A78732C5F2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8F05A7-928F-8646-15E1-54BE8975E49F}"/>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69700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645F1-4117-A2BB-A5FA-E6EA59A2E4E2}"/>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3" name="Footer Placeholder 2">
            <a:extLst>
              <a:ext uri="{FF2B5EF4-FFF2-40B4-BE49-F238E27FC236}">
                <a16:creationId xmlns:a16="http://schemas.microsoft.com/office/drawing/2014/main" id="{F9362F9E-B9BC-5782-9C31-CF8C7FAC0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3CD90B-3680-C035-848F-7BAD7D6D2529}"/>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131161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2494-3005-7FF1-9C59-47636028F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3215-7AA4-7A9A-10E6-48005C556B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A6343-6C5C-1190-212B-DAB17D72B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93F9A-4C1A-2C12-E310-B8DEED8CBD0B}"/>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6" name="Footer Placeholder 5">
            <a:extLst>
              <a:ext uri="{FF2B5EF4-FFF2-40B4-BE49-F238E27FC236}">
                <a16:creationId xmlns:a16="http://schemas.microsoft.com/office/drawing/2014/main" id="{7E3CB9DF-E4DA-795E-FDE9-53DBC809D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BBC32-C62A-3F06-C27F-1AE7D8466BBD}"/>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359927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D89D-B0BC-81BF-0D18-302FA8E29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EEEAE3-7CC2-BC2D-B4B8-FB55F15FF4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3F18D-966D-9BBA-4016-8BEA78B9C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B2A29-F1DB-11F0-C8D2-3869E51A2299}"/>
              </a:ext>
            </a:extLst>
          </p:cNvPr>
          <p:cNvSpPr>
            <a:spLocks noGrp="1"/>
          </p:cNvSpPr>
          <p:nvPr>
            <p:ph type="dt" sz="half" idx="10"/>
          </p:nvPr>
        </p:nvSpPr>
        <p:spPr/>
        <p:txBody>
          <a:bodyPr/>
          <a:lstStyle/>
          <a:p>
            <a:fld id="{A6A30FCF-DC68-4447-BD3D-FA44AC83B742}" type="datetimeFigureOut">
              <a:rPr lang="en-US" smtClean="0"/>
              <a:t>5/10/24</a:t>
            </a:fld>
            <a:endParaRPr lang="en-US"/>
          </a:p>
        </p:txBody>
      </p:sp>
      <p:sp>
        <p:nvSpPr>
          <p:cNvPr id="6" name="Footer Placeholder 5">
            <a:extLst>
              <a:ext uri="{FF2B5EF4-FFF2-40B4-BE49-F238E27FC236}">
                <a16:creationId xmlns:a16="http://schemas.microsoft.com/office/drawing/2014/main" id="{4DA1F719-DB4D-B2EC-5F36-440D88A70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C51C5-5555-C99D-3B54-4367F999A7A7}"/>
              </a:ext>
            </a:extLst>
          </p:cNvPr>
          <p:cNvSpPr>
            <a:spLocks noGrp="1"/>
          </p:cNvSpPr>
          <p:nvPr>
            <p:ph type="sldNum" sz="quarter" idx="12"/>
          </p:nvPr>
        </p:nvSpPr>
        <p:spPr/>
        <p:txBody>
          <a:bodyPr/>
          <a:lstStyle/>
          <a:p>
            <a:fld id="{839347AE-560A-4344-BC0E-094FF407DCDA}" type="slidenum">
              <a:rPr lang="en-US" smtClean="0"/>
              <a:t>‹#›</a:t>
            </a:fld>
            <a:endParaRPr lang="en-US"/>
          </a:p>
        </p:txBody>
      </p:sp>
    </p:spTree>
    <p:extLst>
      <p:ext uri="{BB962C8B-B14F-4D97-AF65-F5344CB8AC3E}">
        <p14:creationId xmlns:p14="http://schemas.microsoft.com/office/powerpoint/2010/main" val="3152112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14A15-6D43-FD57-6DD3-80A6B0072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5811F9-969D-5D7B-CE85-0199F081B2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F5344-4F63-80C6-9BA1-B080E499B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A30FCF-DC68-4447-BD3D-FA44AC83B742}" type="datetimeFigureOut">
              <a:rPr lang="en-US" smtClean="0"/>
              <a:t>5/10/24</a:t>
            </a:fld>
            <a:endParaRPr lang="en-US"/>
          </a:p>
        </p:txBody>
      </p:sp>
      <p:sp>
        <p:nvSpPr>
          <p:cNvPr id="5" name="Footer Placeholder 4">
            <a:extLst>
              <a:ext uri="{FF2B5EF4-FFF2-40B4-BE49-F238E27FC236}">
                <a16:creationId xmlns:a16="http://schemas.microsoft.com/office/drawing/2014/main" id="{8141BBF0-F521-0E7E-6A4D-27774F2FA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02EBF6-EFF4-91C2-DFBB-144882CB7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9347AE-560A-4344-BC0E-094FF407DCDA}" type="slidenum">
              <a:rPr lang="en-US" smtClean="0"/>
              <a:t>‹#›</a:t>
            </a:fld>
            <a:endParaRPr lang="en-US"/>
          </a:p>
        </p:txBody>
      </p:sp>
    </p:spTree>
    <p:extLst>
      <p:ext uri="{BB962C8B-B14F-4D97-AF65-F5344CB8AC3E}">
        <p14:creationId xmlns:p14="http://schemas.microsoft.com/office/powerpoint/2010/main" val="1361295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AsianDawn4/status/1787582527663993322"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a6738DN4I3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xzDbzRNxzaY?feature=oembed" TargetMode="External"/><Relationship Id="rId1" Type="http://schemas.openxmlformats.org/officeDocument/2006/relationships/tags" Target="../tags/tag2.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WGVrTUPR6Os?start=21&amp;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WGVrTUPR6Os?start=21&amp;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yU8b2GsWk_Q?start=70&amp;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2mqQMA7CSLQ?start=339&amp;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2mqQMA7CSLQ?start=339&amp;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2mqQMA7CSLQ?start=386&amp;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feature=oembe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feature=oembed"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start=39&amp;feature=oembe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start=71&amp;feature=oemb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start=71&amp;feature=oemb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v5rV5aVRYeg?start=135&amp;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wth2YE9pot0?start=194&amp;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wth2YE9pot0?start=220&amp;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OzsEcM8M4U?feature=oembe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OzsEcM8M4U?feature=oembe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OzsEcM8M4U?start=59&amp;feature=oembe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ZGRDGVXoSUM?feature=oembe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wjjrSVNxiOk?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wjjrSVNxiOk?feature=oembe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wth2YE9pot0?start=46&amp;feature=oembed"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https://www.youtube.com/embed/MBe7tRoZIKM?start=945&amp;feature=oembed"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PXiL9WFNoG0?feature=oembed"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7eKRV3vHvV0?feature=oembed"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F3AhI9yTDVs?feature=oembed"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0v9r81DCv3Y?start=203&amp;feature=oembed"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wth2YE9pot0?start=175&amp;feature=oembed"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EFCC33B-252E-D28E-3C9E-6A408D1F451E}"/>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0161084"/>
      </p:ext>
    </p:extLst>
  </p:cSld>
  <p:clrMapOvr>
    <a:masterClrMapping/>
  </p:clrMapOvr>
  <mc:AlternateContent xmlns:mc="http://schemas.openxmlformats.org/markup-compatibility/2006">
    <mc:Choice xmlns:p14="http://schemas.microsoft.com/office/powerpoint/2010/main" Requires="p14">
      <p:transition spd="med" p14:dur="700" advTm="764">
        <p:fade/>
      </p:transition>
    </mc:Choice>
    <mc:Fallback>
      <p:transition spd="med" advTm="76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9A5C339-E0F4-582A-A0CB-90FDDB5084AC}"/>
              </a:ext>
            </a:extLst>
          </p:cNvPr>
          <p:cNvSpPr>
            <a:spLocks noGrp="1"/>
          </p:cNvSpPr>
          <p:nvPr>
            <p:ph idx="1"/>
          </p:nvPr>
        </p:nvSpPr>
        <p:spPr>
          <a:xfrm>
            <a:off x="518832" y="1897710"/>
            <a:ext cx="11154335" cy="784225"/>
          </a:xfrm>
        </p:spPr>
        <p:txBody>
          <a:bodyPr>
            <a:noAutofit/>
          </a:bodyPr>
          <a:lstStyle/>
          <a:p>
            <a:r>
              <a:rPr lang="en-US" sz="5000" b="1" dirty="0" err="1">
                <a:latin typeface="Hiragino Sans W6" panose="020B0400000000000000" pitchFamily="34" charset="-128"/>
                <a:ea typeface="Hiragino Sans W6" panose="020B0400000000000000" pitchFamily="34" charset="-128"/>
              </a:rPr>
              <a:t>自分の原点とは</a:t>
            </a:r>
            <a:r>
              <a:rPr lang="en-US" sz="5000" b="1" dirty="0">
                <a:latin typeface="Hiragino Sans W6" panose="020B0400000000000000" pitchFamily="34" charset="-128"/>
                <a:ea typeface="Hiragino Sans W6" panose="020B0400000000000000" pitchFamily="34" charset="-128"/>
              </a:rPr>
              <a:t>？</a:t>
            </a:r>
          </a:p>
        </p:txBody>
      </p:sp>
      <p:sp>
        <p:nvSpPr>
          <p:cNvPr id="9" name="Title 1">
            <a:extLst>
              <a:ext uri="{FF2B5EF4-FFF2-40B4-BE49-F238E27FC236}">
                <a16:creationId xmlns:a16="http://schemas.microsoft.com/office/drawing/2014/main" id="{565719FB-4EFF-36BA-0D61-2E681B74D499}"/>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0070C0"/>
                </a:solidFill>
                <a:latin typeface="Hiragino Mincho Std W8" panose="02020400000000000000" pitchFamily="18" charset="-128"/>
                <a:ea typeface="Hiragino Mincho Std W8" panose="02020400000000000000" pitchFamily="18" charset="-128"/>
              </a:rPr>
              <a:t>「give</a:t>
            </a:r>
            <a:r>
              <a:rPr lang="ja-JP" altLang="en-US" sz="6000" b="1">
                <a:solidFill>
                  <a:srgbClr val="FF0000"/>
                </a:solidFill>
                <a:latin typeface="Hiragino Mincho Std W8" panose="02020400000000000000" pitchFamily="18" charset="-128"/>
                <a:ea typeface="Hiragino Mincho Std W8" panose="02020400000000000000" pitchFamily="18" charset="-128"/>
              </a:rPr>
              <a:t>と</a:t>
            </a:r>
            <a:r>
              <a:rPr lang="en-US" sz="6000" b="1" dirty="0" err="1">
                <a:solidFill>
                  <a:srgbClr val="0070C0"/>
                </a:solidFill>
                <a:latin typeface="Hiragino Mincho Std W8" panose="02020400000000000000" pitchFamily="18" charset="-128"/>
                <a:ea typeface="Hiragino Mincho Std W8" panose="02020400000000000000" pitchFamily="18" charset="-128"/>
              </a:rPr>
              <a:t>get」by</a:t>
            </a:r>
            <a:r>
              <a:rPr lang="en-US" sz="6000" b="1" dirty="0">
                <a:solidFill>
                  <a:srgbClr val="0070C0"/>
                </a:solidFill>
                <a:latin typeface="Hiragino Mincho Std W8" panose="02020400000000000000" pitchFamily="18" charset="-128"/>
                <a:ea typeface="Hiragino Mincho Std W8" panose="02020400000000000000" pitchFamily="18" charset="-128"/>
              </a:rPr>
              <a:t> </a:t>
            </a:r>
            <a:r>
              <a:rPr lang="ja-JP" altLang="en-US" sz="6000" b="1">
                <a:solidFill>
                  <a:srgbClr val="0070C0"/>
                </a:solidFill>
                <a:latin typeface="Hiragino Mincho Std W8" panose="02020400000000000000" pitchFamily="18" charset="-128"/>
                <a:ea typeface="Hiragino Mincho Std W8" panose="02020400000000000000" pitchFamily="18" charset="-128"/>
              </a:rPr>
              <a:t>松本道弘</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1DD7D1E8-4CAF-6AF8-8EC3-55FC2F58D386}"/>
              </a:ext>
            </a:extLst>
          </p:cNvPr>
          <p:cNvSpPr txBox="1">
            <a:spLocks/>
          </p:cNvSpPr>
          <p:nvPr/>
        </p:nvSpPr>
        <p:spPr>
          <a:xfrm>
            <a:off x="518832" y="3145509"/>
            <a:ext cx="11154335" cy="784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000" b="1" dirty="0">
                <a:latin typeface="Hiragino Sans W6" panose="020B0400000000000000" pitchFamily="34" charset="-128"/>
                <a:ea typeface="Hiragino Sans W6" panose="020B0400000000000000" pitchFamily="34" charset="-128"/>
              </a:rPr>
              <a:t>中学2年ブルース・リーとの出会い</a:t>
            </a:r>
          </a:p>
        </p:txBody>
      </p:sp>
      <p:sp>
        <p:nvSpPr>
          <p:cNvPr id="12" name="Content Placeholder 2">
            <a:extLst>
              <a:ext uri="{FF2B5EF4-FFF2-40B4-BE49-F238E27FC236}">
                <a16:creationId xmlns:a16="http://schemas.microsoft.com/office/drawing/2014/main" id="{DAFD8F30-A917-6523-70A7-6FB067C72D5C}"/>
              </a:ext>
            </a:extLst>
          </p:cNvPr>
          <p:cNvSpPr txBox="1">
            <a:spLocks/>
          </p:cNvSpPr>
          <p:nvPr/>
        </p:nvSpPr>
        <p:spPr>
          <a:xfrm>
            <a:off x="507626" y="4393308"/>
            <a:ext cx="11154335" cy="784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000" b="1" dirty="0">
                <a:latin typeface="Hiragino Sans W6" panose="020B0400000000000000" pitchFamily="34" charset="-128"/>
                <a:ea typeface="Hiragino Sans W6" panose="020B0400000000000000" pitchFamily="34" charset="-128"/>
              </a:rPr>
              <a:t>1980年シカゴへ一冊の本を持ち渡米</a:t>
            </a:r>
          </a:p>
        </p:txBody>
      </p:sp>
      <p:sp>
        <p:nvSpPr>
          <p:cNvPr id="13" name="Content Placeholder 2">
            <a:extLst>
              <a:ext uri="{FF2B5EF4-FFF2-40B4-BE49-F238E27FC236}">
                <a16:creationId xmlns:a16="http://schemas.microsoft.com/office/drawing/2014/main" id="{775D4DFD-5D9A-C4DB-CA10-AA1C45C16F7E}"/>
              </a:ext>
            </a:extLst>
          </p:cNvPr>
          <p:cNvSpPr txBox="1">
            <a:spLocks/>
          </p:cNvSpPr>
          <p:nvPr/>
        </p:nvSpPr>
        <p:spPr>
          <a:xfrm>
            <a:off x="507625" y="5641107"/>
            <a:ext cx="11154335" cy="784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000" b="1" dirty="0">
                <a:latin typeface="Hiragino Sans W6" panose="020B0400000000000000" pitchFamily="34" charset="-128"/>
                <a:ea typeface="Hiragino Sans W6" panose="020B0400000000000000" pitchFamily="34" charset="-128"/>
              </a:rPr>
              <a:t>4つの段階を経て現在にいたる</a:t>
            </a:r>
          </a:p>
        </p:txBody>
      </p:sp>
    </p:spTree>
    <p:extLst>
      <p:ext uri="{BB962C8B-B14F-4D97-AF65-F5344CB8AC3E}">
        <p14:creationId xmlns:p14="http://schemas.microsoft.com/office/powerpoint/2010/main" val="42434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B76F1B8-9257-1C82-564B-41BDBB3CD89F}"/>
              </a:ext>
            </a:extLst>
          </p:cNvPr>
          <p:cNvSpPr>
            <a:spLocks noGrp="1"/>
          </p:cNvSpPr>
          <p:nvPr>
            <p:ph idx="1"/>
          </p:nvPr>
        </p:nvSpPr>
        <p:spPr>
          <a:xfrm>
            <a:off x="946485" y="1685057"/>
            <a:ext cx="10515600" cy="801269"/>
          </a:xfrm>
        </p:spPr>
        <p:txBody>
          <a:bodyPr>
            <a:normAutofit/>
          </a:bodyPr>
          <a:lstStyle/>
          <a:p>
            <a:pPr marL="0" indent="0">
              <a:buNone/>
            </a:pPr>
            <a:r>
              <a:rPr lang="en-US" altLang="ja-JP" sz="5000" b="1" dirty="0">
                <a:latin typeface="Hiragino Sans W6" panose="020B0400000000000000" pitchFamily="34" charset="-128"/>
                <a:ea typeface="Hiragino Sans W6" panose="020B0400000000000000" pitchFamily="34" charset="-128"/>
              </a:rPr>
              <a:t>① </a:t>
            </a:r>
            <a:r>
              <a:rPr lang="ja-JP" altLang="en-US" sz="5000" b="1">
                <a:latin typeface="Hiragino Sans W6" panose="020B0400000000000000" pitchFamily="34" charset="-128"/>
                <a:ea typeface="Hiragino Sans W6" panose="020B0400000000000000" pitchFamily="34" charset="-128"/>
              </a:rPr>
              <a:t>道場英語</a:t>
            </a:r>
          </a:p>
        </p:txBody>
      </p:sp>
      <p:sp>
        <p:nvSpPr>
          <p:cNvPr id="9" name="Title 1">
            <a:extLst>
              <a:ext uri="{FF2B5EF4-FFF2-40B4-BE49-F238E27FC236}">
                <a16:creationId xmlns:a16="http://schemas.microsoft.com/office/drawing/2014/main" id="{5B9A4D05-7561-119C-54B4-2C4E0E6412E1}"/>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私の英語の進化の</a:t>
            </a:r>
            <a:r>
              <a:rPr lang="en-US" altLang="ja-JP" sz="6000" b="1" dirty="0">
                <a:solidFill>
                  <a:srgbClr val="0070C0"/>
                </a:solidFill>
                <a:latin typeface="Hiragino Mincho Std W8" panose="02020400000000000000" pitchFamily="18" charset="-128"/>
                <a:ea typeface="Hiragino Mincho Std W8" panose="02020400000000000000" pitchFamily="18" charset="-128"/>
              </a:rPr>
              <a:t>4</a:t>
            </a:r>
            <a:r>
              <a:rPr lang="ja-JP" altLang="en-US" sz="6000" b="1">
                <a:solidFill>
                  <a:srgbClr val="0070C0"/>
                </a:solidFill>
                <a:latin typeface="Hiragino Mincho Std W8" panose="02020400000000000000" pitchFamily="18" charset="-128"/>
                <a:ea typeface="Hiragino Mincho Std W8" panose="02020400000000000000" pitchFamily="18" charset="-128"/>
              </a:rPr>
              <a:t>段階</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3BA85C44-748B-49B8-630B-C95DE5225349}"/>
              </a:ext>
            </a:extLst>
          </p:cNvPr>
          <p:cNvSpPr txBox="1">
            <a:spLocks/>
          </p:cNvSpPr>
          <p:nvPr/>
        </p:nvSpPr>
        <p:spPr>
          <a:xfrm>
            <a:off x="946485" y="2841141"/>
            <a:ext cx="10515600" cy="801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5000" b="1" dirty="0">
                <a:latin typeface="Hiragino Sans W6" panose="020B0400000000000000" pitchFamily="34" charset="-128"/>
                <a:ea typeface="Hiragino Sans W6" panose="020B0400000000000000" pitchFamily="34" charset="-128"/>
              </a:rPr>
              <a:t>② </a:t>
            </a:r>
            <a:r>
              <a:rPr lang="ja-JP" altLang="en-US" sz="5000" b="1">
                <a:latin typeface="Hiragino Sans W6" panose="020B0400000000000000" pitchFamily="34" charset="-128"/>
                <a:ea typeface="Hiragino Sans W6" panose="020B0400000000000000" pitchFamily="34" charset="-128"/>
              </a:rPr>
              <a:t>ガールフレンドができての英語</a:t>
            </a:r>
            <a:endParaRPr lang="en-US" altLang="ja-JP" sz="5000" b="1" dirty="0">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7711351A-C286-4AFF-9F65-27B068B3BF30}"/>
              </a:ext>
            </a:extLst>
          </p:cNvPr>
          <p:cNvSpPr txBox="1">
            <a:spLocks/>
          </p:cNvSpPr>
          <p:nvPr/>
        </p:nvSpPr>
        <p:spPr>
          <a:xfrm>
            <a:off x="946485" y="3997225"/>
            <a:ext cx="10515600" cy="801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5000" b="1" dirty="0">
                <a:latin typeface="Hiragino Sans W6" panose="020B0400000000000000" pitchFamily="34" charset="-128"/>
                <a:ea typeface="Hiragino Sans W6" panose="020B0400000000000000" pitchFamily="34" charset="-128"/>
              </a:rPr>
              <a:t>③</a:t>
            </a:r>
            <a:r>
              <a:rPr lang="ja-JP" altLang="en-US" sz="5000" b="1">
                <a:latin typeface="Hiragino Sans W6" panose="020B0400000000000000" pitchFamily="34" charset="-128"/>
                <a:ea typeface="Hiragino Sans W6" panose="020B0400000000000000" pitchFamily="34" charset="-128"/>
              </a:rPr>
              <a:t> 大学での英語</a:t>
            </a:r>
            <a:endParaRPr lang="en-US" altLang="ja-JP" sz="5000" b="1" dirty="0">
              <a:latin typeface="Hiragino Sans W6" panose="020B0400000000000000" pitchFamily="34" charset="-128"/>
              <a:ea typeface="Hiragino Sans W6" panose="020B0400000000000000" pitchFamily="34" charset="-128"/>
            </a:endParaRPr>
          </a:p>
        </p:txBody>
      </p:sp>
      <p:sp>
        <p:nvSpPr>
          <p:cNvPr id="12" name="Content Placeholder 2">
            <a:extLst>
              <a:ext uri="{FF2B5EF4-FFF2-40B4-BE49-F238E27FC236}">
                <a16:creationId xmlns:a16="http://schemas.microsoft.com/office/drawing/2014/main" id="{6A10C535-18FD-1A4D-A9AA-4726ACB937A5}"/>
              </a:ext>
            </a:extLst>
          </p:cNvPr>
          <p:cNvSpPr txBox="1">
            <a:spLocks/>
          </p:cNvSpPr>
          <p:nvPr/>
        </p:nvSpPr>
        <p:spPr>
          <a:xfrm>
            <a:off x="946485" y="5153308"/>
            <a:ext cx="10515600" cy="801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5000" b="1" dirty="0">
                <a:latin typeface="Hiragino Sans W6" panose="020B0400000000000000" pitchFamily="34" charset="-128"/>
                <a:ea typeface="Hiragino Sans W6" panose="020B0400000000000000" pitchFamily="34" charset="-128"/>
              </a:rPr>
              <a:t>④ </a:t>
            </a:r>
            <a:r>
              <a:rPr lang="ja-JP" altLang="en-US" sz="5000" b="1">
                <a:latin typeface="Hiragino Sans W6" panose="020B0400000000000000" pitchFamily="34" charset="-128"/>
                <a:ea typeface="Hiragino Sans W6" panose="020B0400000000000000" pitchFamily="34" charset="-128"/>
              </a:rPr>
              <a:t>仕事での英語</a:t>
            </a:r>
            <a:endParaRPr lang="en-US" altLang="ja-JP" sz="5000"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21014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531E934-7DAE-AECB-EAB2-89FCE4EBD83F}"/>
              </a:ext>
            </a:extLst>
          </p:cNvPr>
          <p:cNvSpPr>
            <a:spLocks noGrp="1"/>
          </p:cNvSpPr>
          <p:nvPr>
            <p:ph idx="1"/>
          </p:nvPr>
        </p:nvSpPr>
        <p:spPr>
          <a:xfrm>
            <a:off x="838200" y="1663551"/>
            <a:ext cx="10515600" cy="818392"/>
          </a:xfrm>
        </p:spPr>
        <p:txBody>
          <a:bodyPr>
            <a:normAutofit/>
          </a:bodyPr>
          <a:lstStyle/>
          <a:p>
            <a:r>
              <a:rPr lang="en-US" sz="5000" b="1" dirty="0" err="1">
                <a:solidFill>
                  <a:srgbClr val="FF0000"/>
                </a:solidFill>
                <a:latin typeface="Hiragino Sans W6" panose="020B0400000000000000" pitchFamily="34" charset="-128"/>
                <a:ea typeface="Hiragino Sans W6" panose="020B0400000000000000" pitchFamily="34" charset="-128"/>
              </a:rPr>
              <a:t>間違い</a:t>
            </a:r>
            <a:r>
              <a:rPr lang="en-US" sz="5000" b="1" dirty="0" err="1">
                <a:latin typeface="Hiragino Sans W6" panose="020B0400000000000000" pitchFamily="34" charset="-128"/>
                <a:ea typeface="Hiragino Sans W6" panose="020B0400000000000000" pitchFamily="34" charset="-128"/>
              </a:rPr>
              <a:t>を指摘する教育</a:t>
            </a:r>
            <a:endParaRPr lang="en-US" sz="5000" b="1" dirty="0">
              <a:latin typeface="Hiragino Sans W6" panose="020B0400000000000000" pitchFamily="34" charset="-128"/>
              <a:ea typeface="Hiragino Sans W6" panose="020B0400000000000000" pitchFamily="34" charset="-128"/>
            </a:endParaRPr>
          </a:p>
        </p:txBody>
      </p:sp>
      <p:sp>
        <p:nvSpPr>
          <p:cNvPr id="9" name="Title 1">
            <a:extLst>
              <a:ext uri="{FF2B5EF4-FFF2-40B4-BE49-F238E27FC236}">
                <a16:creationId xmlns:a16="http://schemas.microsoft.com/office/drawing/2014/main" id="{6B310BAB-CC42-6954-2A5F-301FBF57560A}"/>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日本の英語教育</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385A6A7F-2C40-EBE1-FD42-0E3B6B7F4F58}"/>
              </a:ext>
            </a:extLst>
          </p:cNvPr>
          <p:cNvSpPr txBox="1">
            <a:spLocks/>
          </p:cNvSpPr>
          <p:nvPr/>
        </p:nvSpPr>
        <p:spPr>
          <a:xfrm>
            <a:off x="838200" y="3149451"/>
            <a:ext cx="10515600" cy="818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000" b="1" dirty="0" err="1">
                <a:latin typeface="Hiragino Sans W6" panose="020B0400000000000000" pitchFamily="34" charset="-128"/>
                <a:ea typeface="Hiragino Sans W6" panose="020B0400000000000000" pitchFamily="34" charset="-128"/>
              </a:rPr>
              <a:t>受験のための英語</a:t>
            </a:r>
            <a:endParaRPr lang="en-US" altLang="ja-JP" sz="5000" b="1" dirty="0">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BC1BFDAE-674C-D273-AA2A-61A3DF77E7F9}"/>
              </a:ext>
            </a:extLst>
          </p:cNvPr>
          <p:cNvSpPr txBox="1">
            <a:spLocks/>
          </p:cNvSpPr>
          <p:nvPr/>
        </p:nvSpPr>
        <p:spPr>
          <a:xfrm>
            <a:off x="838200" y="4635351"/>
            <a:ext cx="10515600" cy="818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000" b="1" dirty="0" err="1">
                <a:solidFill>
                  <a:srgbClr val="FF0000"/>
                </a:solidFill>
                <a:latin typeface="Hiragino Sans W6" panose="020B0400000000000000" pitchFamily="34" charset="-128"/>
                <a:ea typeface="Hiragino Sans W6" panose="020B0400000000000000" pitchFamily="34" charset="-128"/>
              </a:rPr>
              <a:t>偏差値、内申書</a:t>
            </a:r>
            <a:r>
              <a:rPr lang="en-US" altLang="ja-JP" sz="5000" b="1" dirty="0" err="1">
                <a:latin typeface="Hiragino Sans W6" panose="020B0400000000000000" pitchFamily="34" charset="-128"/>
                <a:ea typeface="Hiragino Sans W6" panose="020B0400000000000000" pitchFamily="34" charset="-128"/>
              </a:rPr>
              <a:t>偏重の受験教育</a:t>
            </a:r>
            <a:endParaRPr lang="en-US" altLang="ja-JP" sz="5000"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201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8BF01-9866-D192-4690-7E23077672EE}"/>
              </a:ext>
            </a:extLst>
          </p:cNvPr>
          <p:cNvSpPr>
            <a:spLocks noGrp="1"/>
          </p:cNvSpPr>
          <p:nvPr>
            <p:ph idx="1"/>
          </p:nvPr>
        </p:nvSpPr>
        <p:spPr>
          <a:xfrm>
            <a:off x="540201" y="1400456"/>
            <a:ext cx="11490434" cy="581244"/>
          </a:xfrm>
        </p:spPr>
        <p:txBody>
          <a:bodyPr>
            <a:normAutofit/>
          </a:body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＊ネット情報の６割は英語。日本語と比べ英語で書かれた情報</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28</a:t>
            </a:r>
            <a:r>
              <a:rPr lang="ja-JP" altLang="en-US" sz="3000" b="1" i="0" u="none" strike="noStrike">
                <a:solidFill>
                  <a:srgbClr val="000000"/>
                </a:solidFill>
                <a:effectLst/>
                <a:latin typeface="MS PGothic" panose="020B0600070205080204" pitchFamily="34" charset="-128"/>
                <a:ea typeface="MS PGothic" panose="020B0600070205080204" pitchFamily="34" charset="-128"/>
              </a:rPr>
              <a:t>倍</a:t>
            </a:r>
            <a:endParaRPr lang="en-US" altLang="ja-JP" sz="3000" b="1" i="0" u="none" strike="noStrike" dirty="0">
              <a:solidFill>
                <a:srgbClr val="000000"/>
              </a:solidFill>
              <a:effectLst/>
              <a:latin typeface="MS PGothic" panose="020B0600070205080204" pitchFamily="34" charset="-128"/>
              <a:ea typeface="MS PGothic" panose="020B0600070205080204" pitchFamily="34" charset="-128"/>
            </a:endParaRPr>
          </a:p>
        </p:txBody>
      </p:sp>
      <p:sp>
        <p:nvSpPr>
          <p:cNvPr id="4" name="Content Placeholder 2">
            <a:extLst>
              <a:ext uri="{FF2B5EF4-FFF2-40B4-BE49-F238E27FC236}">
                <a16:creationId xmlns:a16="http://schemas.microsoft.com/office/drawing/2014/main" id="{30879875-D1EB-B9F4-F828-68A0CA0FDD87}"/>
              </a:ext>
            </a:extLst>
          </p:cNvPr>
          <p:cNvSpPr txBox="1">
            <a:spLocks/>
          </p:cNvSpPr>
          <p:nvPr/>
        </p:nvSpPr>
        <p:spPr>
          <a:xfrm>
            <a:off x="540201" y="2112448"/>
            <a:ext cx="10894454" cy="58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＊英語話者のネットユーザーは全体の２５％、日本語話者</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2.6%</a:t>
            </a:r>
          </a:p>
        </p:txBody>
      </p:sp>
      <p:sp>
        <p:nvSpPr>
          <p:cNvPr id="5" name="Content Placeholder 2">
            <a:extLst>
              <a:ext uri="{FF2B5EF4-FFF2-40B4-BE49-F238E27FC236}">
                <a16:creationId xmlns:a16="http://schemas.microsoft.com/office/drawing/2014/main" id="{2E95B785-2162-D963-2008-DF05F7F080E0}"/>
              </a:ext>
            </a:extLst>
          </p:cNvPr>
          <p:cNvSpPr txBox="1">
            <a:spLocks/>
          </p:cNvSpPr>
          <p:nvPr/>
        </p:nvSpPr>
        <p:spPr>
          <a:xfrm>
            <a:off x="540201" y="2824441"/>
            <a:ext cx="10894454" cy="58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＊単語でなく、</a:t>
            </a:r>
            <a:r>
              <a:rPr lang="ja-JP" altLang="en-US" sz="3000" b="1" i="0" u="none" strike="noStrike">
                <a:solidFill>
                  <a:srgbClr val="FF0000"/>
                </a:solidFill>
                <a:effectLst/>
                <a:latin typeface="MS PGothic" panose="020B0600070205080204" pitchFamily="34" charset="-128"/>
                <a:ea typeface="MS PGothic" panose="020B0600070205080204" pitchFamily="34" charset="-128"/>
              </a:rPr>
              <a:t>フレーズで覚える</a:t>
            </a:r>
            <a:endParaRPr lang="ja-JP" altLang="en-US" sz="4300" b="1">
              <a:solidFill>
                <a:srgbClr val="FF0000"/>
              </a:solidFill>
              <a:effectLst/>
              <a:latin typeface="MS PGothic" panose="020B0600070205080204" pitchFamily="34" charset="-128"/>
              <a:ea typeface="MS PGothic" panose="020B0600070205080204" pitchFamily="34" charset="-128"/>
            </a:endParaRPr>
          </a:p>
        </p:txBody>
      </p:sp>
      <p:sp>
        <p:nvSpPr>
          <p:cNvPr id="6" name="Content Placeholder 2">
            <a:extLst>
              <a:ext uri="{FF2B5EF4-FFF2-40B4-BE49-F238E27FC236}">
                <a16:creationId xmlns:a16="http://schemas.microsoft.com/office/drawing/2014/main" id="{B828129A-B19E-CFF7-FDE7-C60BC8E03530}"/>
              </a:ext>
            </a:extLst>
          </p:cNvPr>
          <p:cNvSpPr txBox="1">
            <a:spLocks/>
          </p:cNvSpPr>
          <p:nvPr/>
        </p:nvSpPr>
        <p:spPr>
          <a:xfrm>
            <a:off x="540201" y="3536433"/>
            <a:ext cx="10894454" cy="58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＊完璧を求めない</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 </a:t>
            </a:r>
            <a:endParaRPr lang="ja-JP" altLang="en-US" sz="4300" b="1">
              <a:solidFill>
                <a:srgbClr val="FF0000"/>
              </a:solidFill>
              <a:effectLst/>
              <a:latin typeface="MS PGothic" panose="020B0600070205080204" pitchFamily="34" charset="-128"/>
              <a:ea typeface="MS PGothic" panose="020B0600070205080204" pitchFamily="34" charset="-128"/>
            </a:endParaRPr>
          </a:p>
        </p:txBody>
      </p:sp>
      <p:sp>
        <p:nvSpPr>
          <p:cNvPr id="7" name="Content Placeholder 2">
            <a:extLst>
              <a:ext uri="{FF2B5EF4-FFF2-40B4-BE49-F238E27FC236}">
                <a16:creationId xmlns:a16="http://schemas.microsoft.com/office/drawing/2014/main" id="{2492641F-C549-9E60-17AC-8330F372C585}"/>
              </a:ext>
            </a:extLst>
          </p:cNvPr>
          <p:cNvSpPr txBox="1">
            <a:spLocks/>
          </p:cNvSpPr>
          <p:nvPr/>
        </p:nvSpPr>
        <p:spPr>
          <a:xfrm>
            <a:off x="540201" y="4248426"/>
            <a:ext cx="10894454" cy="58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 </a:t>
            </a:r>
            <a:r>
              <a:rPr lang="ja-JP" altLang="en-US" sz="3000" b="1" i="0" u="none" strike="noStrike">
                <a:solidFill>
                  <a:srgbClr val="000000"/>
                </a:solidFill>
                <a:effectLst/>
                <a:latin typeface="MS PGothic" panose="020B0600070205080204" pitchFamily="34" charset="-128"/>
                <a:ea typeface="MS PGothic" panose="020B0600070205080204" pitchFamily="34" charset="-128"/>
              </a:rPr>
              <a:t>「話せる」のレベルを下げる</a:t>
            </a:r>
            <a:endParaRPr lang="ja-JP" altLang="en-US" sz="4300" b="1">
              <a:effectLst/>
              <a:latin typeface="MS PGothic" panose="020B0600070205080204" pitchFamily="34" charset="-128"/>
              <a:ea typeface="MS PGothic" panose="020B0600070205080204" pitchFamily="34" charset="-128"/>
            </a:endParaRPr>
          </a:p>
        </p:txBody>
      </p:sp>
      <p:sp>
        <p:nvSpPr>
          <p:cNvPr id="8" name="Content Placeholder 2">
            <a:extLst>
              <a:ext uri="{FF2B5EF4-FFF2-40B4-BE49-F238E27FC236}">
                <a16:creationId xmlns:a16="http://schemas.microsoft.com/office/drawing/2014/main" id="{DBE2A15B-85D2-6596-FCEA-7D0F0ED53ECB}"/>
              </a:ext>
            </a:extLst>
          </p:cNvPr>
          <p:cNvSpPr txBox="1">
            <a:spLocks/>
          </p:cNvSpPr>
          <p:nvPr/>
        </p:nvSpPr>
        <p:spPr>
          <a:xfrm>
            <a:off x="540201" y="4960418"/>
            <a:ext cx="10894454" cy="58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 </a:t>
            </a:r>
            <a:r>
              <a:rPr lang="ja-JP" altLang="en-US" sz="3000" b="1" i="0" u="none" strike="noStrike">
                <a:solidFill>
                  <a:srgbClr val="000000"/>
                </a:solidFill>
                <a:effectLst/>
                <a:latin typeface="MS PGothic" panose="020B0600070205080204" pitchFamily="34" charset="-128"/>
                <a:ea typeface="MS PGothic" panose="020B0600070205080204" pitchFamily="34" charset="-128"/>
              </a:rPr>
              <a:t>「大意がつかめれば良い」</a:t>
            </a:r>
          </a:p>
        </p:txBody>
      </p:sp>
      <p:sp>
        <p:nvSpPr>
          <p:cNvPr id="9" name="Content Placeholder 2">
            <a:extLst>
              <a:ext uri="{FF2B5EF4-FFF2-40B4-BE49-F238E27FC236}">
                <a16:creationId xmlns:a16="http://schemas.microsoft.com/office/drawing/2014/main" id="{9CA207D1-58D1-BE01-3DF9-3C38AA07BCCD}"/>
              </a:ext>
            </a:extLst>
          </p:cNvPr>
          <p:cNvSpPr txBox="1">
            <a:spLocks/>
          </p:cNvSpPr>
          <p:nvPr/>
        </p:nvSpPr>
        <p:spPr>
          <a:xfrm>
            <a:off x="540201" y="5672411"/>
            <a:ext cx="10894454" cy="928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ja-JP" altLang="en-US" sz="3000" b="1" i="0" u="none" strike="noStrike">
                <a:solidFill>
                  <a:srgbClr val="000000"/>
                </a:solidFill>
                <a:effectLst/>
                <a:latin typeface="MS PGothic" panose="020B0600070205080204" pitchFamily="34" charset="-128"/>
                <a:ea typeface="MS PGothic" panose="020B0600070205080204" pitchFamily="34" charset="-128"/>
              </a:rPr>
              <a:t>＊</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 </a:t>
            </a:r>
            <a:r>
              <a:rPr lang="ja-JP" altLang="en-US" sz="3000" b="1" i="0" u="none" strike="noStrike">
                <a:solidFill>
                  <a:srgbClr val="000000"/>
                </a:solidFill>
                <a:effectLst/>
                <a:latin typeface="MS PGothic" panose="020B0600070205080204" pitchFamily="34" charset="-128"/>
                <a:ea typeface="MS PGothic" panose="020B0600070205080204" pitchFamily="34" charset="-128"/>
              </a:rPr>
              <a:t>フィラー</a:t>
            </a:r>
            <a:endParaRPr lang="ja-JP" altLang="en-US" sz="4300" b="1">
              <a:effectLst/>
              <a:latin typeface="MS PGothic" panose="020B0600070205080204" pitchFamily="34" charset="-128"/>
              <a:ea typeface="MS PGothic" panose="020B0600070205080204" pitchFamily="34" charset="-128"/>
            </a:endParaRPr>
          </a:p>
          <a:p>
            <a:pPr marL="0" indent="0" rtl="0">
              <a:spcBef>
                <a:spcPts val="0"/>
              </a:spcBef>
              <a:spcAft>
                <a:spcPts val="0"/>
              </a:spcAft>
              <a:buNone/>
            </a:pPr>
            <a:r>
              <a:rPr lang="ja-JP" altLang="en-US" sz="3000" b="1">
                <a:solidFill>
                  <a:srgbClr val="000000"/>
                </a:solidFill>
                <a:latin typeface="MS PGothic" panose="020B0600070205080204" pitchFamily="34" charset="-128"/>
                <a:ea typeface="MS PGothic" panose="020B0600070205080204" pitchFamily="34" charset="-128"/>
              </a:rPr>
              <a:t>　</a:t>
            </a:r>
            <a:r>
              <a:rPr lang="en-US" altLang="ja-JP" sz="3000" b="1" dirty="0">
                <a:solidFill>
                  <a:srgbClr val="000000"/>
                </a:solidFill>
                <a:latin typeface="MS PGothic" panose="020B0600070205080204" pitchFamily="34" charset="-128"/>
                <a:ea typeface="MS PGothic" panose="020B0600070205080204" pitchFamily="34" charset="-128"/>
              </a:rPr>
              <a:t>  </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Well,  </a:t>
            </a:r>
            <a:r>
              <a:rPr lang="en-US" altLang="ja-JP" sz="3000" b="1" i="0" u="none" strike="noStrike" dirty="0" err="1">
                <a:solidFill>
                  <a:srgbClr val="000000"/>
                </a:solidFill>
                <a:effectLst/>
                <a:latin typeface="MS PGothic" panose="020B0600070205080204" pitchFamily="34" charset="-128"/>
                <a:ea typeface="MS PGothic" panose="020B0600070205080204" pitchFamily="34" charset="-128"/>
              </a:rPr>
              <a:t>Ull</a:t>
            </a:r>
            <a:r>
              <a:rPr lang="en-US" altLang="ja-JP" sz="3000" b="1" i="0" u="none" strike="noStrike" dirty="0">
                <a:solidFill>
                  <a:srgbClr val="000000"/>
                </a:solidFill>
                <a:effectLst/>
                <a:latin typeface="MS PGothic" panose="020B0600070205080204" pitchFamily="34" charset="-128"/>
                <a:ea typeface="MS PGothic" panose="020B0600070205080204" pitchFamily="34" charset="-128"/>
              </a:rPr>
              <a:t>..  You know,  So,  Like   I mean </a:t>
            </a:r>
            <a:endParaRPr lang="ja-JP" altLang="en-US" sz="4300" b="1">
              <a:solidFill>
                <a:srgbClr val="FF0000"/>
              </a:solidFill>
              <a:effectLst/>
              <a:latin typeface="MS PGothic" panose="020B0600070205080204" pitchFamily="34" charset="-128"/>
              <a:ea typeface="MS PGothic" panose="020B0600070205080204" pitchFamily="34" charset="-128"/>
            </a:endParaRPr>
          </a:p>
        </p:txBody>
      </p:sp>
      <p:sp>
        <p:nvSpPr>
          <p:cNvPr id="10" name="Title 1">
            <a:extLst>
              <a:ext uri="{FF2B5EF4-FFF2-40B4-BE49-F238E27FC236}">
                <a16:creationId xmlns:a16="http://schemas.microsoft.com/office/drawing/2014/main" id="{58F65EA8-138F-A302-821D-990DB180D6CE}"/>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ネットの情報の６割は英語</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3435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E6FD34-C69D-410C-BAF7-06054B7EE539}"/>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語学上達の秘訣</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929AEE67-7B09-BCA7-84C6-B8A982B7E270}"/>
              </a:ext>
            </a:extLst>
          </p:cNvPr>
          <p:cNvSpPr>
            <a:spLocks noGrp="1"/>
          </p:cNvSpPr>
          <p:nvPr>
            <p:ph idx="1"/>
          </p:nvPr>
        </p:nvSpPr>
        <p:spPr>
          <a:xfrm>
            <a:off x="428624" y="1502459"/>
            <a:ext cx="11579599" cy="974041"/>
          </a:xfrm>
        </p:spPr>
        <p:txBody>
          <a:bodyPr>
            <a:normAutofit/>
          </a:bodyPr>
          <a:lstStyle/>
          <a:p>
            <a:pPr>
              <a:lnSpc>
                <a:spcPct val="150000"/>
              </a:lnSpc>
            </a:pP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好きな分野から始める</a:t>
            </a:r>
            <a:endParaRPr lang="en-US" altLang="ja-JP" sz="4000" b="1" dirty="0">
              <a:latin typeface="Hiragino Sans W6" panose="020B0400000000000000" pitchFamily="34" charset="-128"/>
              <a:ea typeface="Hiragino Sans W6" panose="020B0400000000000000" pitchFamily="34" charset="-128"/>
            </a:endParaRPr>
          </a:p>
        </p:txBody>
      </p:sp>
      <p:sp>
        <p:nvSpPr>
          <p:cNvPr id="10" name="Content Placeholder 2">
            <a:extLst>
              <a:ext uri="{FF2B5EF4-FFF2-40B4-BE49-F238E27FC236}">
                <a16:creationId xmlns:a16="http://schemas.microsoft.com/office/drawing/2014/main" id="{0A2B3E60-DAAE-1270-8EA3-A0D86C7A9950}"/>
              </a:ext>
            </a:extLst>
          </p:cNvPr>
          <p:cNvSpPr txBox="1">
            <a:spLocks/>
          </p:cNvSpPr>
          <p:nvPr/>
        </p:nvSpPr>
        <p:spPr>
          <a:xfrm>
            <a:off x="428624" y="2548744"/>
            <a:ext cx="11579599" cy="974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イメージする</a:t>
            </a: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「絵にする」</a:t>
            </a:r>
          </a:p>
        </p:txBody>
      </p:sp>
      <p:sp>
        <p:nvSpPr>
          <p:cNvPr id="11" name="Content Placeholder 2">
            <a:extLst>
              <a:ext uri="{FF2B5EF4-FFF2-40B4-BE49-F238E27FC236}">
                <a16:creationId xmlns:a16="http://schemas.microsoft.com/office/drawing/2014/main" id="{B2A8E173-778F-6086-42CD-70DA215E04D8}"/>
              </a:ext>
            </a:extLst>
          </p:cNvPr>
          <p:cNvSpPr txBox="1">
            <a:spLocks/>
          </p:cNvSpPr>
          <p:nvPr/>
        </p:nvSpPr>
        <p:spPr>
          <a:xfrm>
            <a:off x="428624" y="3595028"/>
            <a:ext cx="11579599" cy="974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翻訳しようとしない</a:t>
            </a:r>
          </a:p>
        </p:txBody>
      </p:sp>
      <p:sp>
        <p:nvSpPr>
          <p:cNvPr id="12" name="Content Placeholder 2">
            <a:extLst>
              <a:ext uri="{FF2B5EF4-FFF2-40B4-BE49-F238E27FC236}">
                <a16:creationId xmlns:a16="http://schemas.microsoft.com/office/drawing/2014/main" id="{67CDBE53-7A82-C524-0622-408CA19957FA}"/>
              </a:ext>
            </a:extLst>
          </p:cNvPr>
          <p:cNvSpPr txBox="1">
            <a:spLocks/>
          </p:cNvSpPr>
          <p:nvPr/>
        </p:nvSpPr>
        <p:spPr>
          <a:xfrm>
            <a:off x="428624" y="4868520"/>
            <a:ext cx="11353067" cy="97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ltLang="ja-JP" sz="5000" b="1" dirty="0">
                <a:solidFill>
                  <a:srgbClr val="FF0000"/>
                </a:solidFill>
                <a:latin typeface="Hiragino Mincho Std W8" panose="02020400000000000000" pitchFamily="18" charset="-128"/>
                <a:ea typeface="Hiragino Mincho Std W8" panose="02020400000000000000" pitchFamily="18" charset="-128"/>
              </a:rPr>
              <a:t>Don’t think. Feel it !</a:t>
            </a:r>
          </a:p>
        </p:txBody>
      </p:sp>
      <p:sp>
        <p:nvSpPr>
          <p:cNvPr id="13" name="Content Placeholder 2">
            <a:extLst>
              <a:ext uri="{FF2B5EF4-FFF2-40B4-BE49-F238E27FC236}">
                <a16:creationId xmlns:a16="http://schemas.microsoft.com/office/drawing/2014/main" id="{D1008FF2-ADFD-C3F7-DB1A-E08C1E074497}"/>
              </a:ext>
            </a:extLst>
          </p:cNvPr>
          <p:cNvSpPr txBox="1">
            <a:spLocks/>
          </p:cNvSpPr>
          <p:nvPr/>
        </p:nvSpPr>
        <p:spPr>
          <a:xfrm>
            <a:off x="428624" y="5842561"/>
            <a:ext cx="11353067" cy="97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3200" b="1">
                <a:solidFill>
                  <a:srgbClr val="0070C0"/>
                </a:solidFill>
                <a:latin typeface="Hiragino Sans W6" panose="020B0400000000000000" pitchFamily="34" charset="-128"/>
                <a:ea typeface="Hiragino Sans W6" panose="020B0400000000000000" pitchFamily="34" charset="-128"/>
              </a:rPr>
              <a:t>「燃えよドラゴン」ブルース・リー</a:t>
            </a:r>
            <a:endParaRPr lang="en-US" altLang="ja-JP" sz="3200" b="1" dirty="0">
              <a:solidFill>
                <a:srgbClr val="0070C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953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900" decel="100000" fill="hold"/>
                                        <p:tgtEl>
                                          <p:spTgt spid="1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2B0901-BB1A-AAA0-F247-A510326E8184}"/>
              </a:ext>
            </a:extLst>
          </p:cNvPr>
          <p:cNvSpPr txBox="1">
            <a:spLocks/>
          </p:cNvSpPr>
          <p:nvPr/>
        </p:nvSpPr>
        <p:spPr>
          <a:xfrm>
            <a:off x="553053" y="1275122"/>
            <a:ext cx="11638947" cy="430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ja-JP" altLang="en-US" sz="6000" b="1">
                <a:solidFill>
                  <a:srgbClr val="0070C0"/>
                </a:solidFill>
                <a:latin typeface="Hiragino Mincho Std W8" panose="02020400000000000000" pitchFamily="18" charset="-128"/>
                <a:ea typeface="Hiragino Mincho Std W8" panose="02020400000000000000" pitchFamily="18" charset="-128"/>
              </a:rPr>
              <a:t>もしホテルで鍵を部屋に忘れた時、</a:t>
            </a:r>
            <a:br>
              <a:rPr lang="ja-JP" altLang="en-US" sz="6000" b="1">
                <a:solidFill>
                  <a:srgbClr val="0070C0"/>
                </a:solidFill>
                <a:latin typeface="Hiragino Mincho Std W8" panose="02020400000000000000" pitchFamily="18" charset="-128"/>
                <a:ea typeface="Hiragino Mincho Std W8" panose="02020400000000000000" pitchFamily="18" charset="-128"/>
              </a:rPr>
            </a:br>
            <a:r>
              <a:rPr lang="ja-JP" altLang="en-US" sz="6000" b="1">
                <a:solidFill>
                  <a:srgbClr val="0070C0"/>
                </a:solidFill>
                <a:latin typeface="Hiragino Mincho Std W8" panose="02020400000000000000" pitchFamily="18" charset="-128"/>
                <a:ea typeface="Hiragino Mincho Std W8" panose="02020400000000000000" pitchFamily="18" charset="-128"/>
              </a:rPr>
              <a:t>フロントで何と言うか？</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17592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AD0E89-F647-032C-7521-8C89178E18FB}"/>
              </a:ext>
            </a:extLst>
          </p:cNvPr>
          <p:cNvSpPr>
            <a:spLocks noGrp="1"/>
          </p:cNvSpPr>
          <p:nvPr>
            <p:ph idx="1"/>
          </p:nvPr>
        </p:nvSpPr>
        <p:spPr>
          <a:xfrm>
            <a:off x="1303283" y="1109470"/>
            <a:ext cx="8996855" cy="1427319"/>
          </a:xfrm>
        </p:spPr>
        <p:txBody>
          <a:bodyPr>
            <a:normAutofit/>
          </a:bodyPr>
          <a:lstStyle/>
          <a:p>
            <a:pPr marL="0" indent="0" rtl="0">
              <a:lnSpc>
                <a:spcPct val="150000"/>
              </a:lnSpc>
              <a:spcBef>
                <a:spcPts val="0"/>
              </a:spcBef>
              <a:spcAft>
                <a:spcPts val="0"/>
              </a:spcAft>
              <a:buNone/>
            </a:pPr>
            <a:r>
              <a:rPr lang="en-US" sz="2400" b="1" u="none" strike="noStrike" dirty="0">
                <a:solidFill>
                  <a:srgbClr val="FF0000"/>
                </a:solidFill>
                <a:effectLst/>
                <a:latin typeface="Hiragino Sans W6" panose="020B0400000000000000" pitchFamily="34" charset="-128"/>
                <a:ea typeface="Hiragino Sans W6" panose="020B0400000000000000" pitchFamily="34" charset="-128"/>
              </a:rPr>
              <a:t>Reading</a:t>
            </a:r>
            <a:r>
              <a:rPr lang="en-US" sz="2400" b="1" u="none" strike="noStrike" dirty="0">
                <a:solidFill>
                  <a:srgbClr val="000000"/>
                </a:solidFill>
                <a:effectLst/>
                <a:latin typeface="Hiragino Sans W6" panose="020B0400000000000000" pitchFamily="34" charset="-128"/>
                <a:ea typeface="Hiragino Sans W6" panose="020B0400000000000000" pitchFamily="34" charset="-128"/>
              </a:rPr>
              <a:t>　</a:t>
            </a:r>
            <a:endParaRPr lang="en-US" sz="2400" b="1" dirty="0">
              <a:effectLst/>
              <a:latin typeface="Hiragino Sans W6" panose="020B0400000000000000" pitchFamily="34" charset="-128"/>
              <a:ea typeface="Hiragino Sans W6" panose="020B0400000000000000" pitchFamily="34" charset="-128"/>
            </a:endParaRPr>
          </a:p>
          <a:p>
            <a:pPr rtl="0">
              <a:lnSpc>
                <a:spcPct val="150000"/>
              </a:lnSpc>
              <a:spcBef>
                <a:spcPts val="0"/>
              </a:spcBef>
              <a:spcAft>
                <a:spcPts val="0"/>
              </a:spcAft>
            </a:pPr>
            <a:r>
              <a:rPr lang="ja-JP" altLang="en-US" sz="1800" b="1" u="none" strike="noStrike">
                <a:solidFill>
                  <a:srgbClr val="000000"/>
                </a:solidFill>
                <a:effectLst/>
                <a:latin typeface="Hiragino Sans W6" panose="020B0400000000000000" pitchFamily="34" charset="-128"/>
                <a:ea typeface="Hiragino Sans W6" panose="020B0400000000000000" pitchFamily="34" charset="-128"/>
              </a:rPr>
              <a:t>日本人は一番早く身につく（中学英語程度である程度は読める）</a:t>
            </a:r>
            <a:endParaRPr lang="ja-JP" altLang="en-US" b="1">
              <a:effectLst/>
              <a:latin typeface="Hiragino Sans W6" panose="020B0400000000000000" pitchFamily="34" charset="-128"/>
              <a:ea typeface="Hiragino Sans W6" panose="020B0400000000000000" pitchFamily="34" charset="-128"/>
            </a:endParaRPr>
          </a:p>
          <a:p>
            <a:pPr rtl="0">
              <a:lnSpc>
                <a:spcPct val="150000"/>
              </a:lnSpc>
              <a:spcBef>
                <a:spcPts val="0"/>
              </a:spcBef>
              <a:spcAft>
                <a:spcPts val="0"/>
              </a:spcAft>
            </a:pPr>
            <a:r>
              <a:rPr lang="en-US" sz="1800" b="1" u="none" strike="noStrike" dirty="0">
                <a:solidFill>
                  <a:srgbClr val="000000"/>
                </a:solidFill>
                <a:effectLst/>
                <a:latin typeface="Hiragino Sans W6" panose="020B0400000000000000" pitchFamily="34" charset="-128"/>
                <a:ea typeface="Hiragino Sans W6" panose="020B0400000000000000" pitchFamily="34" charset="-128"/>
              </a:rPr>
              <a:t>AI</a:t>
            </a:r>
            <a:r>
              <a:rPr lang="ja-JP" altLang="en-US" sz="1800" b="1" u="none" strike="noStrike">
                <a:solidFill>
                  <a:srgbClr val="000000"/>
                </a:solidFill>
                <a:effectLst/>
                <a:latin typeface="Hiragino Sans W6" panose="020B0400000000000000" pitchFamily="34" charset="-128"/>
                <a:ea typeface="Hiragino Sans W6" panose="020B0400000000000000" pitchFamily="34" charset="-128"/>
              </a:rPr>
              <a:t>翻訳でもある程度意味は分かる</a:t>
            </a:r>
            <a:endParaRPr lang="ja-JP" altLang="en-US" b="1">
              <a:effectLst/>
              <a:latin typeface="Hiragino Sans W6" panose="020B0400000000000000" pitchFamily="34" charset="-128"/>
              <a:ea typeface="Hiragino Sans W6" panose="020B0400000000000000" pitchFamily="34" charset="-128"/>
            </a:endParaRPr>
          </a:p>
        </p:txBody>
      </p:sp>
      <p:sp>
        <p:nvSpPr>
          <p:cNvPr id="6" name="Title 1">
            <a:extLst>
              <a:ext uri="{FF2B5EF4-FFF2-40B4-BE49-F238E27FC236}">
                <a16:creationId xmlns:a16="http://schemas.microsoft.com/office/drawing/2014/main" id="{B8730FC9-2308-6103-66D3-CE9D1B2F4639}"/>
              </a:ext>
            </a:extLst>
          </p:cNvPr>
          <p:cNvSpPr txBox="1">
            <a:spLocks/>
          </p:cNvSpPr>
          <p:nvPr/>
        </p:nvSpPr>
        <p:spPr>
          <a:xfrm>
            <a:off x="161365" y="168994"/>
            <a:ext cx="118468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4600" b="1" dirty="0">
                <a:solidFill>
                  <a:srgbClr val="0070C0"/>
                </a:solidFill>
                <a:latin typeface="Hiragino Mincho Std W8" panose="02020400000000000000" pitchFamily="18" charset="-128"/>
                <a:ea typeface="Hiragino Mincho Std W8" panose="02020400000000000000" pitchFamily="18" charset="-128"/>
              </a:rPr>
              <a:t>Reading, Writing, Speaking, Listening</a:t>
            </a:r>
            <a:endParaRPr lang="en-US" sz="4600"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Content Placeholder 2">
            <a:extLst>
              <a:ext uri="{FF2B5EF4-FFF2-40B4-BE49-F238E27FC236}">
                <a16:creationId xmlns:a16="http://schemas.microsoft.com/office/drawing/2014/main" id="{5BBE8267-4186-C512-19E2-513743BF3989}"/>
              </a:ext>
            </a:extLst>
          </p:cNvPr>
          <p:cNvSpPr txBox="1">
            <a:spLocks/>
          </p:cNvSpPr>
          <p:nvPr/>
        </p:nvSpPr>
        <p:spPr>
          <a:xfrm>
            <a:off x="1303283" y="2545991"/>
            <a:ext cx="8996855" cy="744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dirty="0">
                <a:solidFill>
                  <a:srgbClr val="FF0000"/>
                </a:solidFill>
                <a:latin typeface="Hiragino Sans W6" panose="020B0400000000000000" pitchFamily="34" charset="-128"/>
                <a:ea typeface="Hiragino Sans W6" panose="020B0400000000000000" pitchFamily="34" charset="-128"/>
              </a:rPr>
              <a:t>Writing</a:t>
            </a:r>
            <a:r>
              <a:rPr lang="en-US" sz="2400" b="1" dirty="0">
                <a:solidFill>
                  <a:srgbClr val="000000"/>
                </a:solidFill>
                <a:latin typeface="Hiragino Sans W6" panose="020B0400000000000000" pitchFamily="34" charset="-128"/>
                <a:ea typeface="Hiragino Sans W6" panose="020B0400000000000000" pitchFamily="34" charset="-128"/>
              </a:rPr>
              <a:t>　</a:t>
            </a:r>
            <a:endParaRPr lang="en-US" sz="2400" b="1" dirty="0">
              <a:latin typeface="Hiragino Sans W6" panose="020B0400000000000000" pitchFamily="34" charset="-128"/>
              <a:ea typeface="Hiragino Sans W6" panose="020B0400000000000000" pitchFamily="34" charset="-128"/>
            </a:endParaRPr>
          </a:p>
          <a:p>
            <a:pPr>
              <a:lnSpc>
                <a:spcPct val="10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勉強すればなんとかなるが、ニュースを英語で取る分にはとりあえず必要ない</a:t>
            </a:r>
            <a:endParaRPr lang="ja-JP" altLang="en-US" b="1">
              <a:latin typeface="Hiragino Sans W6" panose="020B0400000000000000" pitchFamily="34" charset="-128"/>
              <a:ea typeface="Hiragino Sans W6" panose="020B0400000000000000" pitchFamily="34" charset="-128"/>
            </a:endParaRPr>
          </a:p>
        </p:txBody>
      </p:sp>
      <p:sp>
        <p:nvSpPr>
          <p:cNvPr id="8" name="Content Placeholder 2">
            <a:extLst>
              <a:ext uri="{FF2B5EF4-FFF2-40B4-BE49-F238E27FC236}">
                <a16:creationId xmlns:a16="http://schemas.microsoft.com/office/drawing/2014/main" id="{295916A2-D9F8-A6F0-CA03-236133EB5C2F}"/>
              </a:ext>
            </a:extLst>
          </p:cNvPr>
          <p:cNvSpPr txBox="1">
            <a:spLocks/>
          </p:cNvSpPr>
          <p:nvPr/>
        </p:nvSpPr>
        <p:spPr>
          <a:xfrm>
            <a:off x="1303283" y="3299719"/>
            <a:ext cx="8996855" cy="744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dirty="0">
                <a:solidFill>
                  <a:srgbClr val="FF0000"/>
                </a:solidFill>
                <a:latin typeface="Hiragino Sans W6" panose="020B0400000000000000" pitchFamily="34" charset="-128"/>
                <a:ea typeface="Hiragino Sans W6" panose="020B0400000000000000" pitchFamily="34" charset="-128"/>
              </a:rPr>
              <a:t>Speaking</a:t>
            </a:r>
            <a:r>
              <a:rPr lang="en-US" sz="2400" b="1" dirty="0">
                <a:solidFill>
                  <a:srgbClr val="000000"/>
                </a:solidFill>
                <a:latin typeface="Hiragino Sans W6" panose="020B0400000000000000" pitchFamily="34" charset="-128"/>
                <a:ea typeface="Hiragino Sans W6" panose="020B0400000000000000" pitchFamily="34" charset="-128"/>
              </a:rPr>
              <a:t>　</a:t>
            </a:r>
            <a:endParaRPr lang="en-US" sz="2400" b="1" dirty="0">
              <a:latin typeface="Hiragino Sans W6" panose="020B0400000000000000" pitchFamily="34" charset="-128"/>
              <a:ea typeface="Hiragino Sans W6" panose="020B0400000000000000" pitchFamily="34" charset="-128"/>
            </a:endParaRPr>
          </a:p>
          <a:p>
            <a:pPr>
              <a:lnSpc>
                <a:spcPct val="10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一番時間がかかる技能だが、ニュースを英語で取る分にはとりあえず必要ない</a:t>
            </a:r>
            <a:endParaRPr lang="ja-JP" altLang="en-US" b="1">
              <a:latin typeface="Hiragino Sans W6" panose="020B0400000000000000" pitchFamily="34" charset="-128"/>
              <a:ea typeface="Hiragino Sans W6" panose="020B0400000000000000" pitchFamily="34" charset="-128"/>
            </a:endParaRPr>
          </a:p>
        </p:txBody>
      </p:sp>
      <p:sp>
        <p:nvSpPr>
          <p:cNvPr id="9" name="Content Placeholder 2">
            <a:extLst>
              <a:ext uri="{FF2B5EF4-FFF2-40B4-BE49-F238E27FC236}">
                <a16:creationId xmlns:a16="http://schemas.microsoft.com/office/drawing/2014/main" id="{DBF29E3D-007F-8FD9-B5AF-AFFFCB123CE9}"/>
              </a:ext>
            </a:extLst>
          </p:cNvPr>
          <p:cNvSpPr txBox="1">
            <a:spLocks/>
          </p:cNvSpPr>
          <p:nvPr/>
        </p:nvSpPr>
        <p:spPr>
          <a:xfrm>
            <a:off x="1303283" y="4053447"/>
            <a:ext cx="10426262" cy="2804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400" b="1" dirty="0">
                <a:solidFill>
                  <a:srgbClr val="FF0000"/>
                </a:solidFill>
                <a:latin typeface="Hiragino Sans W6" panose="020B0400000000000000" pitchFamily="34" charset="-128"/>
                <a:ea typeface="Hiragino Sans W6" panose="020B0400000000000000" pitchFamily="34" charset="-128"/>
              </a:rPr>
              <a:t>Listening</a:t>
            </a:r>
            <a:r>
              <a:rPr lang="en-US" sz="2400" b="1" dirty="0">
                <a:solidFill>
                  <a:srgbClr val="000000"/>
                </a:solidFill>
                <a:latin typeface="Hiragino Sans W6" panose="020B0400000000000000" pitchFamily="34" charset="-128"/>
                <a:ea typeface="Hiragino Sans W6" panose="020B0400000000000000" pitchFamily="34" charset="-128"/>
              </a:rPr>
              <a:t>　</a:t>
            </a:r>
            <a:endParaRPr lang="en-US" sz="2400" b="1" dirty="0">
              <a:latin typeface="Hiragino Sans W6" panose="020B0400000000000000" pitchFamily="34" charset="-128"/>
              <a:ea typeface="Hiragino Sans W6" panose="020B0400000000000000" pitchFamily="34" charset="-128"/>
            </a:endParaRPr>
          </a:p>
          <a:p>
            <a:pPr>
              <a:lnSpc>
                <a:spcPct val="15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一番速く情報を取るために必要な技能（</a:t>
            </a:r>
            <a:r>
              <a:rPr lang="en-US" altLang="ja-JP" sz="1800" b="1" dirty="0">
                <a:solidFill>
                  <a:srgbClr val="000000"/>
                </a:solidFill>
                <a:latin typeface="Hiragino Sans W6" panose="020B0400000000000000" pitchFamily="34" charset="-128"/>
                <a:ea typeface="Hiragino Sans W6" panose="020B0400000000000000" pitchFamily="34" charset="-128"/>
              </a:rPr>
              <a:t>Breaking News</a:t>
            </a:r>
            <a:r>
              <a:rPr lang="ja-JP" altLang="en-US" sz="1800" b="1">
                <a:solidFill>
                  <a:srgbClr val="000000"/>
                </a:solidFill>
                <a:latin typeface="Hiragino Sans W6" panose="020B0400000000000000" pitchFamily="34" charset="-128"/>
                <a:ea typeface="Hiragino Sans W6" panose="020B0400000000000000" pitchFamily="34" charset="-128"/>
              </a:rPr>
              <a:t>）</a:t>
            </a:r>
          </a:p>
          <a:p>
            <a:pPr>
              <a:lnSpc>
                <a:spcPct val="15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とにかく聞いて耳を慣らす必要がある</a:t>
            </a:r>
          </a:p>
          <a:p>
            <a:pPr>
              <a:lnSpc>
                <a:spcPct val="15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聞き取れれば辞書でわからない単語は調べればいい</a:t>
            </a:r>
          </a:p>
          <a:p>
            <a:pPr>
              <a:lnSpc>
                <a:spcPct val="15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聞こえるようになると、</a:t>
            </a:r>
            <a:r>
              <a:rPr lang="en-US" altLang="ja-JP" sz="1800" b="1" dirty="0">
                <a:solidFill>
                  <a:srgbClr val="000000"/>
                </a:solidFill>
                <a:latin typeface="Hiragino Sans W6" panose="020B0400000000000000" pitchFamily="34" charset="-128"/>
                <a:ea typeface="Hiragino Sans W6" panose="020B0400000000000000" pitchFamily="34" charset="-128"/>
              </a:rPr>
              <a:t>Speaking</a:t>
            </a:r>
            <a:r>
              <a:rPr lang="ja-JP" altLang="en-US" sz="1800" b="1">
                <a:solidFill>
                  <a:srgbClr val="000000"/>
                </a:solidFill>
                <a:latin typeface="Hiragino Sans W6" panose="020B0400000000000000" pitchFamily="34" charset="-128"/>
                <a:ea typeface="Hiragino Sans W6" panose="020B0400000000000000" pitchFamily="34" charset="-128"/>
              </a:rPr>
              <a:t>と </a:t>
            </a:r>
            <a:r>
              <a:rPr lang="en-US" altLang="ja-JP" sz="1800" b="1" dirty="0">
                <a:solidFill>
                  <a:srgbClr val="000000"/>
                </a:solidFill>
                <a:latin typeface="Hiragino Sans W6" panose="020B0400000000000000" pitchFamily="34" charset="-128"/>
                <a:ea typeface="Hiragino Sans W6" panose="020B0400000000000000" pitchFamily="34" charset="-128"/>
              </a:rPr>
              <a:t>Writing</a:t>
            </a:r>
            <a:r>
              <a:rPr lang="ja-JP" altLang="en-US" sz="1800" b="1">
                <a:solidFill>
                  <a:srgbClr val="000000"/>
                </a:solidFill>
                <a:latin typeface="Hiragino Sans W6" panose="020B0400000000000000" pitchFamily="34" charset="-128"/>
                <a:ea typeface="Hiragino Sans W6" panose="020B0400000000000000" pitchFamily="34" charset="-128"/>
              </a:rPr>
              <a:t>の力も上がる</a:t>
            </a:r>
          </a:p>
          <a:p>
            <a:pPr>
              <a:lnSpc>
                <a:spcPct val="150000"/>
              </a:lnSpc>
              <a:spcBef>
                <a:spcPts val="0"/>
              </a:spcBef>
            </a:pPr>
            <a:r>
              <a:rPr lang="ja-JP" altLang="en-US" sz="1800" b="1">
                <a:solidFill>
                  <a:srgbClr val="000000"/>
                </a:solidFill>
                <a:latin typeface="Hiragino Sans W6" panose="020B0400000000000000" pitchFamily="34" charset="-128"/>
                <a:ea typeface="Hiragino Sans W6" panose="020B0400000000000000" pitchFamily="34" charset="-128"/>
              </a:rPr>
              <a:t>自分の耳で聞き慣れれば、話す時書く時も口に出して</a:t>
            </a:r>
            <a:r>
              <a:rPr lang="en-US" altLang="ja-JP" sz="1800" b="1" dirty="0">
                <a:solidFill>
                  <a:srgbClr val="000000"/>
                </a:solidFill>
                <a:latin typeface="Hiragino Sans W6" panose="020B0400000000000000" pitchFamily="34" charset="-128"/>
                <a:ea typeface="Hiragino Sans W6" panose="020B0400000000000000" pitchFamily="34" charset="-128"/>
              </a:rPr>
              <a:t>sounds right</a:t>
            </a:r>
            <a:r>
              <a:rPr lang="ja-JP" altLang="en-US" sz="1800" b="1">
                <a:solidFill>
                  <a:srgbClr val="000000"/>
                </a:solidFill>
                <a:latin typeface="Hiragino Sans W6" panose="020B0400000000000000" pitchFamily="34" charset="-128"/>
                <a:ea typeface="Hiragino Sans W6" panose="020B0400000000000000" pitchFamily="34" charset="-128"/>
              </a:rPr>
              <a:t>だったら大体合っている</a:t>
            </a:r>
            <a:endParaRPr lang="ja-JP" altLang="en-US" b="1">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7038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BDFF4-75B7-1CB3-F0A8-5D0C139742BE}"/>
              </a:ext>
            </a:extLst>
          </p:cNvPr>
          <p:cNvSpPr>
            <a:spLocks noGrp="1"/>
          </p:cNvSpPr>
          <p:nvPr>
            <p:ph idx="1"/>
          </p:nvPr>
        </p:nvSpPr>
        <p:spPr>
          <a:xfrm>
            <a:off x="528034" y="1494557"/>
            <a:ext cx="11269014" cy="500572"/>
          </a:xfrm>
        </p:spPr>
        <p:txBody>
          <a:bodyPr>
            <a:normAutofit/>
          </a:bodyPr>
          <a:lstStyle/>
          <a:p>
            <a:pPr rtl="0">
              <a:spcBef>
                <a:spcPts val="0"/>
              </a:spcBef>
              <a:spcAft>
                <a:spcPts val="0"/>
              </a:spcAft>
            </a:pPr>
            <a:r>
              <a:rPr lang="ja-JP" altLang="en-US" u="none" strike="noStrike">
                <a:solidFill>
                  <a:srgbClr val="000000"/>
                </a:solidFill>
                <a:effectLst/>
                <a:latin typeface="Hiragino Sans W5" panose="020B0400000000000000" pitchFamily="34" charset="-128"/>
                <a:ea typeface="Hiragino Sans W5" panose="020B0400000000000000" pitchFamily="34" charset="-128"/>
              </a:rPr>
              <a:t>英語字幕をつけて読む</a:t>
            </a:r>
            <a:endParaRPr lang="en-US" dirty="0">
              <a:latin typeface="Hiragino Sans W5" panose="020B0400000000000000" pitchFamily="34" charset="-128"/>
              <a:ea typeface="Hiragino Sans W5" panose="020B0400000000000000" pitchFamily="34" charset="-128"/>
            </a:endParaRPr>
          </a:p>
        </p:txBody>
      </p:sp>
      <p:sp>
        <p:nvSpPr>
          <p:cNvPr id="6" name="Title 1">
            <a:extLst>
              <a:ext uri="{FF2B5EF4-FFF2-40B4-BE49-F238E27FC236}">
                <a16:creationId xmlns:a16="http://schemas.microsoft.com/office/drawing/2014/main" id="{11717357-52FB-FF9F-2558-77BE1BE3C811}"/>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6000" b="1" dirty="0">
                <a:solidFill>
                  <a:srgbClr val="0070C0"/>
                </a:solidFill>
                <a:latin typeface="Hiragino Mincho Std W8" panose="02020400000000000000" pitchFamily="18" charset="-128"/>
                <a:ea typeface="Hiragino Mincho Std W8" panose="02020400000000000000" pitchFamily="18" charset="-128"/>
              </a:rPr>
              <a:t>Listening</a:t>
            </a:r>
            <a:r>
              <a:rPr lang="ja-JP" altLang="en-US" sz="6000" b="1">
                <a:solidFill>
                  <a:srgbClr val="0070C0"/>
                </a:solidFill>
                <a:latin typeface="Hiragino Mincho Std W8" panose="02020400000000000000" pitchFamily="18" charset="-128"/>
                <a:ea typeface="Hiragino Mincho Std W8" panose="02020400000000000000" pitchFamily="18" charset="-128"/>
              </a:rPr>
              <a:t>キーポイント</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Content Placeholder 2">
            <a:extLst>
              <a:ext uri="{FF2B5EF4-FFF2-40B4-BE49-F238E27FC236}">
                <a16:creationId xmlns:a16="http://schemas.microsoft.com/office/drawing/2014/main" id="{66851289-6C78-A8FE-8D20-F8AF921202FF}"/>
              </a:ext>
            </a:extLst>
          </p:cNvPr>
          <p:cNvSpPr txBox="1">
            <a:spLocks/>
          </p:cNvSpPr>
          <p:nvPr/>
        </p:nvSpPr>
        <p:spPr>
          <a:xfrm>
            <a:off x="528034" y="2159906"/>
            <a:ext cx="11269014" cy="500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わからない単語はその場で調べる</a:t>
            </a:r>
            <a:endParaRPr lang="en-US" dirty="0">
              <a:latin typeface="Hiragino Sans W5" panose="020B0400000000000000" pitchFamily="34" charset="-128"/>
              <a:ea typeface="Hiragino Sans W5" panose="020B0400000000000000" pitchFamily="34" charset="-128"/>
            </a:endParaRPr>
          </a:p>
        </p:txBody>
      </p:sp>
      <p:sp>
        <p:nvSpPr>
          <p:cNvPr id="8" name="Content Placeholder 2">
            <a:extLst>
              <a:ext uri="{FF2B5EF4-FFF2-40B4-BE49-F238E27FC236}">
                <a16:creationId xmlns:a16="http://schemas.microsoft.com/office/drawing/2014/main" id="{BB1BADF3-C792-589D-C456-798648043283}"/>
              </a:ext>
            </a:extLst>
          </p:cNvPr>
          <p:cNvSpPr txBox="1">
            <a:spLocks/>
          </p:cNvSpPr>
          <p:nvPr/>
        </p:nvSpPr>
        <p:spPr>
          <a:xfrm>
            <a:off x="528034" y="2825255"/>
            <a:ext cx="11269014" cy="500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聞こえるようになるまで何度も何度も聞く</a:t>
            </a:r>
            <a:endParaRPr lang="en-US" dirty="0">
              <a:latin typeface="Hiragino Sans W5" panose="020B0400000000000000" pitchFamily="34" charset="-128"/>
              <a:ea typeface="Hiragino Sans W5" panose="020B0400000000000000" pitchFamily="34" charset="-128"/>
            </a:endParaRPr>
          </a:p>
        </p:txBody>
      </p:sp>
      <p:sp>
        <p:nvSpPr>
          <p:cNvPr id="9" name="Content Placeholder 2">
            <a:extLst>
              <a:ext uri="{FF2B5EF4-FFF2-40B4-BE49-F238E27FC236}">
                <a16:creationId xmlns:a16="http://schemas.microsoft.com/office/drawing/2014/main" id="{CAD1DA13-D162-08E0-7CF8-F85FF6FABBDC}"/>
              </a:ext>
            </a:extLst>
          </p:cNvPr>
          <p:cNvSpPr txBox="1">
            <a:spLocks/>
          </p:cNvSpPr>
          <p:nvPr/>
        </p:nvSpPr>
        <p:spPr>
          <a:xfrm>
            <a:off x="528034" y="3490604"/>
            <a:ext cx="11269014" cy="500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アメリカ時事ニュースに多い表現、覚えておくと役立つ表現</a:t>
            </a:r>
            <a:endParaRPr lang="en-US" dirty="0">
              <a:latin typeface="Hiragino Sans W5" panose="020B0400000000000000" pitchFamily="34" charset="-128"/>
              <a:ea typeface="Hiragino Sans W5" panose="020B0400000000000000" pitchFamily="34" charset="-128"/>
            </a:endParaRPr>
          </a:p>
        </p:txBody>
      </p:sp>
      <p:sp>
        <p:nvSpPr>
          <p:cNvPr id="10" name="Content Placeholder 2">
            <a:extLst>
              <a:ext uri="{FF2B5EF4-FFF2-40B4-BE49-F238E27FC236}">
                <a16:creationId xmlns:a16="http://schemas.microsoft.com/office/drawing/2014/main" id="{9AAE54DB-1C08-5C31-976E-50F975DE0ED0}"/>
              </a:ext>
            </a:extLst>
          </p:cNvPr>
          <p:cNvSpPr txBox="1">
            <a:spLocks/>
          </p:cNvSpPr>
          <p:nvPr/>
        </p:nvSpPr>
        <p:spPr>
          <a:xfrm>
            <a:off x="528034" y="4155953"/>
            <a:ext cx="11269014" cy="500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裏の意味、ダブルミーニング、アメリカンジョークなど</a:t>
            </a:r>
            <a:endParaRPr lang="en-US" dirty="0">
              <a:latin typeface="Hiragino Sans W5" panose="020B0400000000000000" pitchFamily="34" charset="-128"/>
              <a:ea typeface="Hiragino Sans W5" panose="020B0400000000000000" pitchFamily="34" charset="-128"/>
            </a:endParaRPr>
          </a:p>
        </p:txBody>
      </p:sp>
      <p:sp>
        <p:nvSpPr>
          <p:cNvPr id="11" name="Content Placeholder 2">
            <a:extLst>
              <a:ext uri="{FF2B5EF4-FFF2-40B4-BE49-F238E27FC236}">
                <a16:creationId xmlns:a16="http://schemas.microsoft.com/office/drawing/2014/main" id="{7D7EE362-52E7-0A56-15A7-FFF84BE20E84}"/>
              </a:ext>
            </a:extLst>
          </p:cNvPr>
          <p:cNvSpPr txBox="1">
            <a:spLocks/>
          </p:cNvSpPr>
          <p:nvPr/>
        </p:nvSpPr>
        <p:spPr>
          <a:xfrm>
            <a:off x="528034" y="4821302"/>
            <a:ext cx="11663966" cy="807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言い換えの多用</a:t>
            </a:r>
            <a:br>
              <a:rPr lang="en-US" altLang="ja-JP" dirty="0">
                <a:solidFill>
                  <a:srgbClr val="000000"/>
                </a:solidFill>
                <a:latin typeface="Hiragino Sans W5" panose="020B0400000000000000" pitchFamily="34" charset="-128"/>
                <a:ea typeface="Hiragino Sans W5" panose="020B0400000000000000" pitchFamily="34" charset="-128"/>
              </a:rPr>
            </a:br>
            <a:r>
              <a:rPr lang="ja-JP" altLang="en-US" sz="1800">
                <a:solidFill>
                  <a:srgbClr val="000000"/>
                </a:solidFill>
                <a:latin typeface="Hiragino Sans W5" panose="020B0400000000000000" pitchFamily="34" charset="-128"/>
                <a:ea typeface="Hiragino Sans W5" panose="020B0400000000000000" pitchFamily="34" charset="-128"/>
              </a:rPr>
              <a:t>（最初は</a:t>
            </a:r>
            <a:r>
              <a:rPr lang="en-US" altLang="ja-JP" sz="1800" dirty="0">
                <a:solidFill>
                  <a:srgbClr val="000000"/>
                </a:solidFill>
                <a:latin typeface="Hiragino Sans W5" panose="020B0400000000000000" pitchFamily="34" charset="-128"/>
                <a:ea typeface="Hiragino Sans W5" panose="020B0400000000000000" pitchFamily="34" charset="-128"/>
              </a:rPr>
              <a:t>Donald Trump</a:t>
            </a:r>
            <a:r>
              <a:rPr lang="ja-JP" altLang="en-US" sz="1800">
                <a:solidFill>
                  <a:srgbClr val="000000"/>
                </a:solidFill>
                <a:latin typeface="Hiragino Sans W5" panose="020B0400000000000000" pitchFamily="34" charset="-128"/>
                <a:ea typeface="Hiragino Sans W5" panose="020B0400000000000000" pitchFamily="34" charset="-128"/>
              </a:rPr>
              <a:t>だが次に出てくる時は</a:t>
            </a:r>
            <a:r>
              <a:rPr lang="en-US" altLang="ja-JP" sz="1800" dirty="0">
                <a:solidFill>
                  <a:srgbClr val="000000"/>
                </a:solidFill>
                <a:latin typeface="Hiragino Sans W5" panose="020B0400000000000000" pitchFamily="34" charset="-128"/>
                <a:ea typeface="Hiragino Sans W5" panose="020B0400000000000000" pitchFamily="34" charset="-128"/>
              </a:rPr>
              <a:t>Former President</a:t>
            </a:r>
            <a:r>
              <a:rPr lang="ja-JP" altLang="en-US" sz="1800">
                <a:solidFill>
                  <a:srgbClr val="000000"/>
                </a:solidFill>
                <a:latin typeface="Hiragino Sans W5" panose="020B0400000000000000" pitchFamily="34" charset="-128"/>
                <a:ea typeface="Hiragino Sans W5" panose="020B0400000000000000" pitchFamily="34" charset="-128"/>
              </a:rPr>
              <a:t>とかとか同一人物でも表現を変わる）</a:t>
            </a:r>
            <a:endParaRPr lang="en-US" sz="1800" dirty="0">
              <a:latin typeface="Hiragino Sans W5" panose="020B0400000000000000" pitchFamily="34" charset="-128"/>
              <a:ea typeface="Hiragino Sans W5" panose="020B0400000000000000" pitchFamily="34" charset="-128"/>
            </a:endParaRPr>
          </a:p>
        </p:txBody>
      </p:sp>
      <p:sp>
        <p:nvSpPr>
          <p:cNvPr id="12" name="Content Placeholder 2">
            <a:extLst>
              <a:ext uri="{FF2B5EF4-FFF2-40B4-BE49-F238E27FC236}">
                <a16:creationId xmlns:a16="http://schemas.microsoft.com/office/drawing/2014/main" id="{797DFF5D-E884-B131-716D-6CA165943D76}"/>
              </a:ext>
            </a:extLst>
          </p:cNvPr>
          <p:cNvSpPr txBox="1">
            <a:spLocks/>
          </p:cNvSpPr>
          <p:nvPr/>
        </p:nvSpPr>
        <p:spPr>
          <a:xfrm>
            <a:off x="528034" y="5793288"/>
            <a:ext cx="11269014" cy="500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ja-JP" altLang="en-US">
                <a:solidFill>
                  <a:srgbClr val="000000"/>
                </a:solidFill>
                <a:latin typeface="Hiragino Sans W5" panose="020B0400000000000000" pitchFamily="34" charset="-128"/>
                <a:ea typeface="Hiragino Sans W5" panose="020B0400000000000000" pitchFamily="34" charset="-128"/>
              </a:rPr>
              <a:t>よく使われる慣用句</a:t>
            </a:r>
            <a:endParaRPr lang="en-US" dirty="0">
              <a:latin typeface="Hiragino Sans W5" panose="020B0400000000000000" pitchFamily="34" charset="-128"/>
              <a:ea typeface="Hiragino Sans W5" panose="020B0400000000000000" pitchFamily="34" charset="-128"/>
            </a:endParaRPr>
          </a:p>
        </p:txBody>
      </p:sp>
    </p:spTree>
    <p:extLst>
      <p:ext uri="{BB962C8B-B14F-4D97-AF65-F5344CB8AC3E}">
        <p14:creationId xmlns:p14="http://schemas.microsoft.com/office/powerpoint/2010/main" val="7115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0A3A4-715E-0ABE-BB21-EE880DAAB66E}"/>
              </a:ext>
            </a:extLst>
          </p:cNvPr>
          <p:cNvSpPr>
            <a:spLocks noGrp="1"/>
          </p:cNvSpPr>
          <p:nvPr>
            <p:ph idx="1"/>
          </p:nvPr>
        </p:nvSpPr>
        <p:spPr>
          <a:xfrm>
            <a:off x="491358" y="1650124"/>
            <a:ext cx="6750269" cy="945932"/>
          </a:xfrm>
        </p:spPr>
        <p:txBody>
          <a:bodyPr>
            <a:normAutofit/>
          </a:bodyPr>
          <a:lstStyle/>
          <a:p>
            <a:pPr marL="0" indent="0" rtl="0">
              <a:lnSpc>
                <a:spcPct val="100000"/>
              </a:lnSpc>
              <a:spcBef>
                <a:spcPts val="0"/>
              </a:spcBef>
              <a:spcAft>
                <a:spcPts val="0"/>
              </a:spcAft>
              <a:buNone/>
            </a:pPr>
            <a:r>
              <a:rPr lang="en-US" sz="2400" b="1" u="none" strike="noStrike" dirty="0">
                <a:solidFill>
                  <a:srgbClr val="000000"/>
                </a:solidFill>
                <a:effectLst/>
                <a:latin typeface="Hiragino Sans W6" panose="020B0400000000000000" pitchFamily="34" charset="-128"/>
                <a:ea typeface="Hiragino Sans W6" panose="020B0400000000000000" pitchFamily="34" charset="-128"/>
              </a:rPr>
              <a:t>Meme</a:t>
            </a:r>
            <a:br>
              <a:rPr lang="en-US" sz="2400" b="1" u="none" strike="noStrike" dirty="0">
                <a:solidFill>
                  <a:srgbClr val="000000"/>
                </a:solidFill>
                <a:effectLst/>
                <a:latin typeface="Hiragino Sans W6" panose="020B0400000000000000" pitchFamily="34" charset="-128"/>
                <a:ea typeface="Hiragino Sans W6" panose="020B0400000000000000" pitchFamily="34" charset="-128"/>
              </a:rPr>
            </a:br>
            <a:r>
              <a:rPr lang="ja-JP" altLang="en-US" sz="2400" b="1" u="none" strike="noStrike">
                <a:solidFill>
                  <a:srgbClr val="000000"/>
                </a:solidFill>
                <a:effectLst/>
                <a:latin typeface="Hiragino Sans W6" panose="020B0400000000000000" pitchFamily="34" charset="-128"/>
                <a:ea typeface="Hiragino Sans W6" panose="020B0400000000000000" pitchFamily="34" charset="-128"/>
              </a:rPr>
              <a:t>　</a:t>
            </a:r>
            <a:r>
              <a:rPr lang="en-US" sz="2000" b="1" u="none" strike="noStrike" dirty="0">
                <a:solidFill>
                  <a:srgbClr val="000000"/>
                </a:solidFill>
                <a:effectLst/>
                <a:latin typeface="Hiragino Sans W6" panose="020B0400000000000000" pitchFamily="34" charset="-128"/>
                <a:ea typeface="Hiragino Sans W6" panose="020B0400000000000000" pitchFamily="34" charset="-128"/>
              </a:rPr>
              <a:t>（</a:t>
            </a:r>
            <a:r>
              <a:rPr lang="ja-JP" altLang="en-US" sz="2000" b="1" u="none" strike="noStrike">
                <a:solidFill>
                  <a:srgbClr val="000000"/>
                </a:solidFill>
                <a:effectLst/>
                <a:latin typeface="Hiragino Sans W6" panose="020B0400000000000000" pitchFamily="34" charset="-128"/>
                <a:ea typeface="Hiragino Sans W6" panose="020B0400000000000000" pitchFamily="34" charset="-128"/>
              </a:rPr>
              <a:t>アメリカの時事問題が一番わかる、昔の風刺）</a:t>
            </a:r>
            <a:endParaRPr lang="en-US" altLang="ja-JP" sz="2000" b="1" u="none" strike="noStrike" dirty="0">
              <a:solidFill>
                <a:srgbClr val="000000"/>
              </a:solidFill>
              <a:effectLst/>
              <a:latin typeface="Hiragino Sans W6" panose="020B0400000000000000" pitchFamily="34" charset="-128"/>
              <a:ea typeface="Hiragino Sans W6" panose="020B0400000000000000" pitchFamily="34" charset="-128"/>
            </a:endParaRPr>
          </a:p>
        </p:txBody>
      </p:sp>
      <p:pic>
        <p:nvPicPr>
          <p:cNvPr id="4" name="図 3">
            <a:extLst>
              <a:ext uri="{FF2B5EF4-FFF2-40B4-BE49-F238E27FC236}">
                <a16:creationId xmlns:a16="http://schemas.microsoft.com/office/drawing/2014/main" id="{EFAE8FD3-5CAC-BB60-DCF0-7759C1FA4A0F}"/>
              </a:ext>
            </a:extLst>
          </p:cNvPr>
          <p:cNvPicPr>
            <a:picLocks noChangeAspect="1"/>
          </p:cNvPicPr>
          <p:nvPr/>
        </p:nvPicPr>
        <p:blipFill>
          <a:blip r:embed="rId2"/>
          <a:stretch>
            <a:fillRect/>
          </a:stretch>
        </p:blipFill>
        <p:spPr>
          <a:xfrm>
            <a:off x="7588469" y="1650124"/>
            <a:ext cx="4216041" cy="4842751"/>
          </a:xfrm>
          <a:prstGeom prst="rect">
            <a:avLst/>
          </a:prstGeom>
        </p:spPr>
      </p:pic>
      <p:sp>
        <p:nvSpPr>
          <p:cNvPr id="7" name="Title 1">
            <a:extLst>
              <a:ext uri="{FF2B5EF4-FFF2-40B4-BE49-F238E27FC236}">
                <a16:creationId xmlns:a16="http://schemas.microsoft.com/office/drawing/2014/main" id="{DFA1E198-1107-822D-B6CB-7C72E11CA7AE}"/>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6000" b="1" dirty="0">
                <a:solidFill>
                  <a:srgbClr val="0070C0"/>
                </a:solidFill>
                <a:latin typeface="Hiragino Mincho Std W8" panose="02020400000000000000" pitchFamily="18" charset="-128"/>
                <a:ea typeface="Hiragino Mincho Std W8" panose="02020400000000000000" pitchFamily="18" charset="-128"/>
              </a:rPr>
              <a:t>SNS</a:t>
            </a:r>
            <a:r>
              <a:rPr lang="ja-JP" altLang="en-US" sz="6000" b="1">
                <a:solidFill>
                  <a:srgbClr val="0070C0"/>
                </a:solidFill>
                <a:latin typeface="Hiragino Mincho Std W8" panose="02020400000000000000" pitchFamily="18" charset="-128"/>
                <a:ea typeface="Hiragino Mincho Std W8" panose="02020400000000000000" pitchFamily="18" charset="-128"/>
              </a:rPr>
              <a:t>で使われる英語を学ぶ</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8" name="Content Placeholder 2">
            <a:extLst>
              <a:ext uri="{FF2B5EF4-FFF2-40B4-BE49-F238E27FC236}">
                <a16:creationId xmlns:a16="http://schemas.microsoft.com/office/drawing/2014/main" id="{ECF74EB7-B868-C16E-2F6E-F5C734F42C4E}"/>
              </a:ext>
            </a:extLst>
          </p:cNvPr>
          <p:cNvSpPr txBox="1">
            <a:spLocks/>
          </p:cNvSpPr>
          <p:nvPr/>
        </p:nvSpPr>
        <p:spPr>
          <a:xfrm>
            <a:off x="491358" y="2963916"/>
            <a:ext cx="7097111" cy="945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a:solidFill>
                  <a:srgbClr val="000000"/>
                </a:solidFill>
                <a:latin typeface="Hiragino Sans W6" panose="020B0400000000000000" pitchFamily="34" charset="-128"/>
                <a:ea typeface="Hiragino Sans W6" panose="020B0400000000000000" pitchFamily="34" charset="-128"/>
                <a:hlinkClick r:id="rId3"/>
              </a:rPr>
              <a:t>https://twitter.com/AsianDawn4/status/1787582527663993322</a:t>
            </a:r>
            <a:endParaRPr lang="en-US" altLang="ja-JP" sz="2400" b="1" dirty="0">
              <a:solidFill>
                <a:srgbClr val="000000"/>
              </a:solidFill>
              <a:latin typeface="Hiragino Sans W6" panose="020B0400000000000000" pitchFamily="34" charset="-128"/>
              <a:ea typeface="Hiragino Sans W6" panose="020B0400000000000000" pitchFamily="34" charset="-128"/>
            </a:endParaRPr>
          </a:p>
        </p:txBody>
      </p:sp>
      <p:sp>
        <p:nvSpPr>
          <p:cNvPr id="9" name="Content Placeholder 2">
            <a:extLst>
              <a:ext uri="{FF2B5EF4-FFF2-40B4-BE49-F238E27FC236}">
                <a16:creationId xmlns:a16="http://schemas.microsoft.com/office/drawing/2014/main" id="{F313C593-D456-33F8-E1D9-2205846667E7}"/>
              </a:ext>
            </a:extLst>
          </p:cNvPr>
          <p:cNvSpPr txBox="1">
            <a:spLocks/>
          </p:cNvSpPr>
          <p:nvPr/>
        </p:nvSpPr>
        <p:spPr>
          <a:xfrm>
            <a:off x="491358" y="4351282"/>
            <a:ext cx="6750269" cy="472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400" b="1">
                <a:solidFill>
                  <a:srgbClr val="000000"/>
                </a:solidFill>
                <a:latin typeface="Hiragino Sans W6" panose="020B0400000000000000" pitchFamily="34" charset="-128"/>
                <a:ea typeface="Hiragino Sans W6" panose="020B0400000000000000" pitchFamily="34" charset="-128"/>
              </a:rPr>
              <a:t>略語　</a:t>
            </a:r>
            <a:r>
              <a:rPr lang="en-US" altLang="ja-JP" sz="2400" b="1" dirty="0">
                <a:solidFill>
                  <a:srgbClr val="000000"/>
                </a:solidFill>
                <a:latin typeface="Hiragino Sans W6" panose="020B0400000000000000" pitchFamily="34" charset="-128"/>
                <a:ea typeface="Hiragino Sans W6" panose="020B0400000000000000" pitchFamily="34" charset="-128"/>
              </a:rPr>
              <a:t>ASAP, RSVP, ATM, BTW</a:t>
            </a:r>
            <a:r>
              <a:rPr lang="ja-JP" altLang="en-US" sz="2400" b="1">
                <a:solidFill>
                  <a:srgbClr val="000000"/>
                </a:solidFill>
                <a:latin typeface="Hiragino Sans W6" panose="020B0400000000000000" pitchFamily="34" charset="-128"/>
                <a:ea typeface="Hiragino Sans W6" panose="020B0400000000000000" pitchFamily="34" charset="-128"/>
              </a:rPr>
              <a:t>など</a:t>
            </a:r>
            <a:r>
              <a:rPr lang="en-US" altLang="ja-JP" sz="2400" b="1" dirty="0">
                <a:solidFill>
                  <a:srgbClr val="000000"/>
                </a:solidFill>
                <a:latin typeface="Hiragino Sans W6" panose="020B0400000000000000" pitchFamily="34" charset="-128"/>
                <a:ea typeface="Hiragino Sans W6" panose="020B0400000000000000" pitchFamily="34" charset="-128"/>
              </a:rPr>
              <a:t>‥</a:t>
            </a:r>
            <a:endParaRPr lang="en-US" altLang="ja-JP" sz="1800" b="1" dirty="0">
              <a:solidFill>
                <a:srgbClr val="00000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62969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CA004A-68AA-E78D-9BE1-B4D9B551C0D3}"/>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失敗だらけのエピソード</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CADA1C3E-0E67-C57A-4066-93DC90563811}"/>
              </a:ext>
            </a:extLst>
          </p:cNvPr>
          <p:cNvSpPr>
            <a:spLocks noGrp="1"/>
          </p:cNvSpPr>
          <p:nvPr>
            <p:ph idx="1"/>
          </p:nvPr>
        </p:nvSpPr>
        <p:spPr>
          <a:xfrm>
            <a:off x="428624" y="1502459"/>
            <a:ext cx="11579599" cy="974041"/>
          </a:xfrm>
        </p:spPr>
        <p:txBody>
          <a:bodyPr>
            <a:normAutofit/>
          </a:bodyPr>
          <a:lstStyle/>
          <a:p>
            <a:pPr marL="0" indent="0">
              <a:lnSpc>
                <a:spcPct val="150000"/>
              </a:lnSpc>
              <a:buNone/>
            </a:pPr>
            <a:r>
              <a:rPr lang="ja-JP" altLang="en-US" sz="4000" b="1">
                <a:latin typeface="Hiragino Sans W6" panose="020B0400000000000000" pitchFamily="34" charset="-128"/>
                <a:ea typeface="Hiragino Sans W6" panose="020B0400000000000000" pitchFamily="34" charset="-128"/>
              </a:rPr>
              <a:t>＊</a:t>
            </a: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シカゴで最初に入ったバーガーキングでの体験</a:t>
            </a:r>
            <a:endParaRPr lang="en-US" altLang="ja-JP" sz="4000" b="1" dirty="0">
              <a:latin typeface="Hiragino Sans W6" panose="020B0400000000000000" pitchFamily="34" charset="-128"/>
              <a:ea typeface="Hiragino Sans W6" panose="020B0400000000000000" pitchFamily="34" charset="-128"/>
            </a:endParaRPr>
          </a:p>
        </p:txBody>
      </p:sp>
      <p:sp>
        <p:nvSpPr>
          <p:cNvPr id="10" name="Content Placeholder 2">
            <a:extLst>
              <a:ext uri="{FF2B5EF4-FFF2-40B4-BE49-F238E27FC236}">
                <a16:creationId xmlns:a16="http://schemas.microsoft.com/office/drawing/2014/main" id="{976766F3-776C-EF2D-154E-19C079C29D3A}"/>
              </a:ext>
            </a:extLst>
          </p:cNvPr>
          <p:cNvSpPr txBox="1">
            <a:spLocks/>
          </p:cNvSpPr>
          <p:nvPr/>
        </p:nvSpPr>
        <p:spPr>
          <a:xfrm>
            <a:off x="428625" y="2504782"/>
            <a:ext cx="11579598" cy="974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ja-JP" altLang="en-US" sz="4000" b="1">
                <a:latin typeface="Hiragino Sans W6" panose="020B0400000000000000" pitchFamily="34" charset="-128"/>
                <a:ea typeface="Hiragino Sans W6" panose="020B0400000000000000" pitchFamily="34" charset="-128"/>
              </a:rPr>
              <a:t>＊</a:t>
            </a: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英会話学校で、受験校の英語教師が同じクラス</a:t>
            </a:r>
            <a:endParaRPr lang="en-US" altLang="ja-JP" sz="4000" b="1" dirty="0">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09D20AAD-83ED-0BA9-11D5-B09BAF030659}"/>
              </a:ext>
            </a:extLst>
          </p:cNvPr>
          <p:cNvSpPr txBox="1">
            <a:spLocks/>
          </p:cNvSpPr>
          <p:nvPr/>
        </p:nvSpPr>
        <p:spPr>
          <a:xfrm>
            <a:off x="428625" y="3700535"/>
            <a:ext cx="11054130" cy="97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4000" b="1">
                <a:latin typeface="Hiragino Sans W6" panose="020B0400000000000000" pitchFamily="34" charset="-128"/>
                <a:ea typeface="Hiragino Sans W6" panose="020B0400000000000000" pitchFamily="34" charset="-128"/>
              </a:rPr>
              <a:t>＊</a:t>
            </a: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東南アジアで通じてもアメリカなど本場では</a:t>
            </a:r>
            <a:br>
              <a:rPr lang="en-US" altLang="ja-JP" sz="4000" b="1" dirty="0">
                <a:latin typeface="Hiragino Sans W6" panose="020B0400000000000000" pitchFamily="34" charset="-128"/>
                <a:ea typeface="Hiragino Sans W6" panose="020B0400000000000000" pitchFamily="34" charset="-128"/>
              </a:rPr>
            </a:br>
            <a:r>
              <a:rPr lang="ja-JP" altLang="en-US" sz="4000" b="1">
                <a:latin typeface="Hiragino Sans W6" panose="020B0400000000000000" pitchFamily="34" charset="-128"/>
                <a:ea typeface="Hiragino Sans W6" panose="020B0400000000000000" pitchFamily="34" charset="-128"/>
              </a:rPr>
              <a:t>　</a:t>
            </a:r>
            <a:r>
              <a:rPr lang="en-US" altLang="ja-JP" sz="4000" b="1" dirty="0">
                <a:latin typeface="Hiragino Sans W6" panose="020B0400000000000000" pitchFamily="34" charset="-128"/>
                <a:ea typeface="Hiragino Sans W6" panose="020B0400000000000000" pitchFamily="34" charset="-128"/>
              </a:rPr>
              <a:t> </a:t>
            </a:r>
            <a:r>
              <a:rPr lang="ja-JP" altLang="en-US" sz="4000" b="1">
                <a:latin typeface="Hiragino Sans W6" panose="020B0400000000000000" pitchFamily="34" charset="-128"/>
                <a:ea typeface="Hiragino Sans W6" panose="020B0400000000000000" pitchFamily="34" charset="-128"/>
              </a:rPr>
              <a:t>通じない</a:t>
            </a:r>
            <a:endParaRPr lang="en-US" altLang="ja-JP" sz="4000" b="1" dirty="0">
              <a:latin typeface="Hiragino Sans W6" panose="020B0400000000000000" pitchFamily="34" charset="-128"/>
              <a:ea typeface="Hiragino Sans W6" panose="020B0400000000000000" pitchFamily="34" charset="-128"/>
            </a:endParaRPr>
          </a:p>
        </p:txBody>
      </p:sp>
      <p:sp>
        <p:nvSpPr>
          <p:cNvPr id="12" name="Content Placeholder 2">
            <a:extLst>
              <a:ext uri="{FF2B5EF4-FFF2-40B4-BE49-F238E27FC236}">
                <a16:creationId xmlns:a16="http://schemas.microsoft.com/office/drawing/2014/main" id="{899AC3E4-6ACA-40FD-8B94-66ECA2C92DCC}"/>
              </a:ext>
            </a:extLst>
          </p:cNvPr>
          <p:cNvSpPr txBox="1">
            <a:spLocks/>
          </p:cNvSpPr>
          <p:nvPr/>
        </p:nvSpPr>
        <p:spPr>
          <a:xfrm>
            <a:off x="428624" y="5099538"/>
            <a:ext cx="11353067" cy="97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ja-JP" altLang="en-US" sz="5000" b="1">
                <a:solidFill>
                  <a:srgbClr val="FF0000"/>
                </a:solidFill>
                <a:latin typeface="Hiragino Sans W6" panose="020B0400000000000000" pitchFamily="34" charset="-128"/>
                <a:ea typeface="Hiragino Sans W6" panose="020B0400000000000000" pitchFamily="34" charset="-128"/>
              </a:rPr>
              <a:t>空手道場でのエピソード</a:t>
            </a:r>
            <a:endParaRPr lang="en-US" altLang="ja-JP" sz="5000" b="1" dirty="0">
              <a:solidFill>
                <a:srgbClr val="FF000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397608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EFCC33B-252E-D28E-3C9E-6A408D1F451E}"/>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Final 1920х1080">
            <a:hlinkClick r:id="" action="ppaction://media"/>
            <a:extLst>
              <a:ext uri="{FF2B5EF4-FFF2-40B4-BE49-F238E27FC236}">
                <a16:creationId xmlns:a16="http://schemas.microsoft.com/office/drawing/2014/main" id="{F707680E-DF91-C6D6-E92E-44BFF80CAD52}"/>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7938" y="3175"/>
            <a:ext cx="12192000" cy="6858000"/>
          </a:xfrm>
          <a:prstGeom prst="rect">
            <a:avLst/>
          </a:prstGeom>
        </p:spPr>
      </p:pic>
    </p:spTree>
    <p:custDataLst>
      <p:tags r:id="rId1"/>
    </p:custDataLst>
    <p:extLst>
      <p:ext uri="{BB962C8B-B14F-4D97-AF65-F5344CB8AC3E}">
        <p14:creationId xmlns:p14="http://schemas.microsoft.com/office/powerpoint/2010/main" val="1124378172"/>
      </p:ext>
    </p:extLst>
  </p:cSld>
  <p:clrMapOvr>
    <a:masterClrMapping/>
  </p:clrMapOvr>
  <mc:AlternateContent xmlns:mc="http://schemas.openxmlformats.org/markup-compatibility/2006">
    <mc:Choice xmlns:p14="http://schemas.microsoft.com/office/powerpoint/2010/main" Requires="p14">
      <p:transition spd="med" p14:dur="700" advTm="3893">
        <p:fade/>
      </p:transition>
    </mc:Choice>
    <mc:Fallback>
      <p:transition spd="med" advTm="38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1492" objId="2"/>
        <p14:stopEvt time="3893"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27AF59-9649-E089-81E2-459056BEDCB4}"/>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失敗だらけのエピソード</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2E5037D1-3D9B-0D83-DC3F-D7A1DEC5C12E}"/>
              </a:ext>
            </a:extLst>
          </p:cNvPr>
          <p:cNvSpPr>
            <a:spLocks noGrp="1"/>
          </p:cNvSpPr>
          <p:nvPr>
            <p:ph idx="1"/>
          </p:nvPr>
        </p:nvSpPr>
        <p:spPr>
          <a:xfrm>
            <a:off x="468351" y="1494556"/>
            <a:ext cx="11273883" cy="703521"/>
          </a:xfrm>
        </p:spPr>
        <p:txBody>
          <a:bodyPr>
            <a:normAutofit/>
          </a:bodyPr>
          <a:lstStyle/>
          <a:p>
            <a:pPr>
              <a:lnSpc>
                <a:spcPct val="150000"/>
              </a:lnSpc>
            </a:pPr>
            <a:r>
              <a:rPr lang="en-US" altLang="ja-JP" b="1" dirty="0">
                <a:latin typeface="Hiragino Sans W6" panose="020B0400000000000000" pitchFamily="34" charset="-128"/>
                <a:ea typeface="Hiragino Sans W6" panose="020B0400000000000000" pitchFamily="34" charset="-128"/>
              </a:rPr>
              <a:t>L </a:t>
            </a:r>
            <a:r>
              <a:rPr lang="ja-JP" altLang="en-US" b="1">
                <a:latin typeface="Hiragino Sans W6" panose="020B0400000000000000" pitchFamily="34" charset="-128"/>
                <a:ea typeface="Hiragino Sans W6" panose="020B0400000000000000" pitchFamily="34" charset="-128"/>
              </a:rPr>
              <a:t>と </a:t>
            </a:r>
            <a:r>
              <a:rPr lang="en-US" altLang="ja-JP" b="1" dirty="0">
                <a:latin typeface="Hiragino Sans W6" panose="020B0400000000000000" pitchFamily="34" charset="-128"/>
                <a:ea typeface="Hiragino Sans W6" panose="020B0400000000000000" pitchFamily="34" charset="-128"/>
              </a:rPr>
              <a:t>R</a:t>
            </a:r>
          </a:p>
        </p:txBody>
      </p:sp>
      <p:sp>
        <p:nvSpPr>
          <p:cNvPr id="10" name="Content Placeholder 2">
            <a:extLst>
              <a:ext uri="{FF2B5EF4-FFF2-40B4-BE49-F238E27FC236}">
                <a16:creationId xmlns:a16="http://schemas.microsoft.com/office/drawing/2014/main" id="{3FA18661-36B0-2E88-6416-0B9F295295E2}"/>
              </a:ext>
            </a:extLst>
          </p:cNvPr>
          <p:cNvSpPr txBox="1">
            <a:spLocks/>
          </p:cNvSpPr>
          <p:nvPr/>
        </p:nvSpPr>
        <p:spPr>
          <a:xfrm>
            <a:off x="468351" y="2245975"/>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b="1" dirty="0">
                <a:latin typeface="Hiragino Sans W6" panose="020B0400000000000000" pitchFamily="34" charset="-128"/>
                <a:ea typeface="Hiragino Sans W6" panose="020B0400000000000000" pitchFamily="34" charset="-128"/>
              </a:rPr>
              <a:t>The </a:t>
            </a:r>
            <a:r>
              <a:rPr lang="ja-JP" altLang="en-US" b="1">
                <a:latin typeface="Hiragino Sans W6" panose="020B0400000000000000" pitchFamily="34" charset="-128"/>
                <a:ea typeface="Hiragino Sans W6" panose="020B0400000000000000" pitchFamily="34" charset="-128"/>
              </a:rPr>
              <a:t>と</a:t>
            </a:r>
            <a:r>
              <a:rPr lang="en-US" altLang="ja-JP" b="1" dirty="0">
                <a:latin typeface="Hiragino Sans W6" panose="020B0400000000000000" pitchFamily="34" charset="-128"/>
                <a:ea typeface="Hiragino Sans W6" panose="020B0400000000000000" pitchFamily="34" charset="-128"/>
              </a:rPr>
              <a:t> a</a:t>
            </a:r>
          </a:p>
        </p:txBody>
      </p:sp>
      <p:sp>
        <p:nvSpPr>
          <p:cNvPr id="11" name="Content Placeholder 2">
            <a:extLst>
              <a:ext uri="{FF2B5EF4-FFF2-40B4-BE49-F238E27FC236}">
                <a16:creationId xmlns:a16="http://schemas.microsoft.com/office/drawing/2014/main" id="{AF9F72EE-F959-B7CC-2A2B-BB578AB6E12E}"/>
              </a:ext>
            </a:extLst>
          </p:cNvPr>
          <p:cNvSpPr txBox="1">
            <a:spLocks/>
          </p:cNvSpPr>
          <p:nvPr/>
        </p:nvSpPr>
        <p:spPr>
          <a:xfrm>
            <a:off x="468351" y="2997394"/>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ja-JP" altLang="en-US" b="1">
                <a:solidFill>
                  <a:schemeClr val="tx2">
                    <a:lumMod val="75000"/>
                    <a:lumOff val="25000"/>
                  </a:schemeClr>
                </a:solidFill>
                <a:latin typeface="Hiragino Sans W6" panose="020B0400000000000000" pitchFamily="34" charset="-128"/>
                <a:ea typeface="Hiragino Sans W6" panose="020B0400000000000000" pitchFamily="34" charset="-128"/>
              </a:rPr>
              <a:t>発音が変化する</a:t>
            </a:r>
            <a:r>
              <a:rPr lang="en-US" altLang="ja-JP" b="1" dirty="0">
                <a:solidFill>
                  <a:schemeClr val="tx2">
                    <a:lumMod val="75000"/>
                    <a:lumOff val="25000"/>
                  </a:schemeClr>
                </a:solidFill>
                <a:latin typeface="Hiragino Sans W6" panose="020B0400000000000000" pitchFamily="34" charset="-128"/>
                <a:ea typeface="Hiragino Sans W6" panose="020B0400000000000000" pitchFamily="34" charset="-128"/>
              </a:rPr>
              <a:t> </a:t>
            </a:r>
            <a:r>
              <a:rPr lang="ja-JP" altLang="en-US" b="1">
                <a:solidFill>
                  <a:srgbClr val="FF0000"/>
                </a:solidFill>
                <a:latin typeface="Hiragino Sans W6" panose="020B0400000000000000" pitchFamily="34" charset="-128"/>
                <a:ea typeface="Hiragino Sans W6" panose="020B0400000000000000" pitchFamily="34" charset="-128"/>
              </a:rPr>
              <a:t>書かれた通りには発音されない</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12" name="Content Placeholder 2">
            <a:extLst>
              <a:ext uri="{FF2B5EF4-FFF2-40B4-BE49-F238E27FC236}">
                <a16:creationId xmlns:a16="http://schemas.microsoft.com/office/drawing/2014/main" id="{61637C89-68B9-8912-3395-D3A66D19F44D}"/>
              </a:ext>
            </a:extLst>
          </p:cNvPr>
          <p:cNvSpPr txBox="1">
            <a:spLocks/>
          </p:cNvSpPr>
          <p:nvPr/>
        </p:nvSpPr>
        <p:spPr>
          <a:xfrm>
            <a:off x="468351" y="3748813"/>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b="1" dirty="0">
                <a:latin typeface="Hiragino Sans W6" panose="020B0400000000000000" pitchFamily="34" charset="-128"/>
                <a:ea typeface="Hiragino Sans W6" panose="020B0400000000000000" pitchFamily="34" charset="-128"/>
              </a:rPr>
              <a:t>Know</a:t>
            </a:r>
            <a:r>
              <a:rPr lang="ja-JP" altLang="en-US" b="1">
                <a:latin typeface="Hiragino Sans W6" panose="020B0400000000000000" pitchFamily="34" charset="-128"/>
                <a:ea typeface="Hiragino Sans W6" panose="020B0400000000000000" pitchFamily="34" charset="-128"/>
              </a:rPr>
              <a:t>の「</a:t>
            </a:r>
            <a:r>
              <a:rPr lang="en-US" altLang="ja-JP" b="1" dirty="0">
                <a:latin typeface="Hiragino Sans W6" panose="020B0400000000000000" pitchFamily="34" charset="-128"/>
                <a:ea typeface="Hiragino Sans W6" panose="020B0400000000000000" pitchFamily="34" charset="-128"/>
              </a:rPr>
              <a:t>K</a:t>
            </a:r>
            <a:r>
              <a:rPr lang="ja-JP" altLang="en-US" b="1">
                <a:latin typeface="Hiragino Sans W6" panose="020B0400000000000000" pitchFamily="34" charset="-128"/>
                <a:ea typeface="Hiragino Sans W6" panose="020B0400000000000000" pitchFamily="34" charset="-128"/>
              </a:rPr>
              <a:t>」や</a:t>
            </a:r>
            <a:r>
              <a:rPr lang="en-US" altLang="ja-JP" b="1" dirty="0">
                <a:latin typeface="Hiragino Sans W6" panose="020B0400000000000000" pitchFamily="34" charset="-128"/>
                <a:ea typeface="Hiragino Sans W6" panose="020B0400000000000000" pitchFamily="34" charset="-128"/>
              </a:rPr>
              <a:t>Honor</a:t>
            </a:r>
            <a:r>
              <a:rPr lang="ja-JP" altLang="en-US" b="1">
                <a:latin typeface="Hiragino Sans W6" panose="020B0400000000000000" pitchFamily="34" charset="-128"/>
                <a:ea typeface="Hiragino Sans W6" panose="020B0400000000000000" pitchFamily="34" charset="-128"/>
              </a:rPr>
              <a:t>の「</a:t>
            </a:r>
            <a:r>
              <a:rPr lang="en-US" altLang="ja-JP" b="1" dirty="0">
                <a:latin typeface="Hiragino Sans W6" panose="020B0400000000000000" pitchFamily="34" charset="-128"/>
                <a:ea typeface="Hiragino Sans W6" panose="020B0400000000000000" pitchFamily="34" charset="-128"/>
              </a:rPr>
              <a:t>H</a:t>
            </a:r>
            <a:r>
              <a:rPr lang="ja-JP" altLang="en-US" b="1">
                <a:latin typeface="Hiragino Sans W6" panose="020B0400000000000000" pitchFamily="34" charset="-128"/>
                <a:ea typeface="Hiragino Sans W6" panose="020B0400000000000000" pitchFamily="34" charset="-128"/>
              </a:rPr>
              <a:t>」、</a:t>
            </a:r>
            <a:r>
              <a:rPr lang="en-US" altLang="ja-JP" b="1" dirty="0">
                <a:latin typeface="Hiragino Sans W6" panose="020B0400000000000000" pitchFamily="34" charset="-128"/>
                <a:ea typeface="Hiragino Sans W6" panose="020B0400000000000000" pitchFamily="34" charset="-128"/>
              </a:rPr>
              <a:t>Doubt</a:t>
            </a:r>
            <a:r>
              <a:rPr lang="ja-JP" altLang="en-US" b="1">
                <a:latin typeface="Hiragino Sans W6" panose="020B0400000000000000" pitchFamily="34" charset="-128"/>
                <a:ea typeface="Hiragino Sans W6" panose="020B0400000000000000" pitchFamily="34" charset="-128"/>
              </a:rPr>
              <a:t>の「</a:t>
            </a:r>
            <a:r>
              <a:rPr lang="en-US" altLang="ja-JP" b="1" dirty="0">
                <a:latin typeface="Hiragino Sans W6" panose="020B0400000000000000" pitchFamily="34" charset="-128"/>
                <a:ea typeface="Hiragino Sans W6" panose="020B0400000000000000" pitchFamily="34" charset="-128"/>
              </a:rPr>
              <a:t>b</a:t>
            </a:r>
            <a:r>
              <a:rPr lang="ja-JP" altLang="en-US" b="1">
                <a:latin typeface="Hiragino Sans W6" panose="020B0400000000000000" pitchFamily="34" charset="-128"/>
                <a:ea typeface="Hiragino Sans W6" panose="020B0400000000000000" pitchFamily="34" charset="-128"/>
              </a:rPr>
              <a:t>」</a:t>
            </a:r>
            <a:endParaRPr lang="en-US" altLang="ja-JP" b="1" dirty="0">
              <a:latin typeface="Hiragino Sans W6" panose="020B0400000000000000" pitchFamily="34" charset="-128"/>
              <a:ea typeface="Hiragino Sans W6" panose="020B0400000000000000" pitchFamily="34" charset="-128"/>
            </a:endParaRPr>
          </a:p>
        </p:txBody>
      </p:sp>
      <p:sp>
        <p:nvSpPr>
          <p:cNvPr id="13" name="Content Placeholder 2">
            <a:extLst>
              <a:ext uri="{FF2B5EF4-FFF2-40B4-BE49-F238E27FC236}">
                <a16:creationId xmlns:a16="http://schemas.microsoft.com/office/drawing/2014/main" id="{BA12B6E5-FD0D-1860-375E-913BF4AC5428}"/>
              </a:ext>
            </a:extLst>
          </p:cNvPr>
          <p:cNvSpPr txBox="1">
            <a:spLocks/>
          </p:cNvSpPr>
          <p:nvPr/>
        </p:nvSpPr>
        <p:spPr>
          <a:xfrm>
            <a:off x="468351" y="4500232"/>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b="1" dirty="0">
                <a:latin typeface="Hiragino Sans W6" panose="020B0400000000000000" pitchFamily="34" charset="-128"/>
                <a:ea typeface="Hiragino Sans W6" panose="020B0400000000000000" pitchFamily="34" charset="-128"/>
              </a:rPr>
              <a:t>Member of </a:t>
            </a:r>
          </a:p>
        </p:txBody>
      </p:sp>
      <p:sp>
        <p:nvSpPr>
          <p:cNvPr id="14" name="Content Placeholder 2">
            <a:extLst>
              <a:ext uri="{FF2B5EF4-FFF2-40B4-BE49-F238E27FC236}">
                <a16:creationId xmlns:a16="http://schemas.microsoft.com/office/drawing/2014/main" id="{0EC628CF-DC6A-FDDB-D203-6B144F488F62}"/>
              </a:ext>
            </a:extLst>
          </p:cNvPr>
          <p:cNvSpPr txBox="1">
            <a:spLocks/>
          </p:cNvSpPr>
          <p:nvPr/>
        </p:nvSpPr>
        <p:spPr>
          <a:xfrm>
            <a:off x="468351" y="5251651"/>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b="1" dirty="0">
                <a:latin typeface="Hiragino Sans W6" panose="020B0400000000000000" pitchFamily="34" charset="-128"/>
                <a:ea typeface="Hiragino Sans W6" panose="020B0400000000000000" pitchFamily="34" charset="-128"/>
              </a:rPr>
              <a:t>Houston &amp; Houston</a:t>
            </a:r>
          </a:p>
        </p:txBody>
      </p:sp>
      <p:sp>
        <p:nvSpPr>
          <p:cNvPr id="15" name="Content Placeholder 2">
            <a:extLst>
              <a:ext uri="{FF2B5EF4-FFF2-40B4-BE49-F238E27FC236}">
                <a16:creationId xmlns:a16="http://schemas.microsoft.com/office/drawing/2014/main" id="{1F73FA80-C3E6-2529-FC38-C5F6D3A17479}"/>
              </a:ext>
            </a:extLst>
          </p:cNvPr>
          <p:cNvSpPr txBox="1">
            <a:spLocks/>
          </p:cNvSpPr>
          <p:nvPr/>
        </p:nvSpPr>
        <p:spPr>
          <a:xfrm>
            <a:off x="468351" y="6003070"/>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b="1" dirty="0">
                <a:latin typeface="Hiragino Sans W6" panose="020B0400000000000000" pitchFamily="34" charset="-128"/>
                <a:ea typeface="Hiragino Sans W6" panose="020B0400000000000000" pitchFamily="34" charset="-128"/>
              </a:rPr>
              <a:t>Manhattan,  hamburger, water, coke, coffee, </a:t>
            </a:r>
          </a:p>
        </p:txBody>
      </p:sp>
    </p:spTree>
    <p:extLst>
      <p:ext uri="{BB962C8B-B14F-4D97-AF65-F5344CB8AC3E}">
        <p14:creationId xmlns:p14="http://schemas.microsoft.com/office/powerpoint/2010/main" val="40529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B567C1-711A-EE9E-F305-FB444CBD6E66}"/>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日本人に共通する問題点</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Content Placeholder 2">
            <a:extLst>
              <a:ext uri="{FF2B5EF4-FFF2-40B4-BE49-F238E27FC236}">
                <a16:creationId xmlns:a16="http://schemas.microsoft.com/office/drawing/2014/main" id="{4597FDEA-6B0B-E3F3-2631-62D5ADAA035D}"/>
              </a:ext>
            </a:extLst>
          </p:cNvPr>
          <p:cNvSpPr>
            <a:spLocks noGrp="1"/>
          </p:cNvSpPr>
          <p:nvPr>
            <p:ph idx="1"/>
          </p:nvPr>
        </p:nvSpPr>
        <p:spPr>
          <a:xfrm>
            <a:off x="468351" y="1494556"/>
            <a:ext cx="11273883" cy="703521"/>
          </a:xfrm>
        </p:spPr>
        <p:txBody>
          <a:bodyPr>
            <a:normAutofit/>
          </a:bodyPr>
          <a:lstStyle/>
          <a:p>
            <a:pPr>
              <a:lnSpc>
                <a:spcPct val="150000"/>
              </a:lnSpc>
            </a:pPr>
            <a:r>
              <a:rPr lang="en-US" altLang="ja-JP" b="1" dirty="0">
                <a:latin typeface="Hiragino Sans W6" panose="020B0400000000000000" pitchFamily="34" charset="-128"/>
                <a:ea typeface="Hiragino Sans W6" panose="020B0400000000000000" pitchFamily="34" charset="-128"/>
              </a:rPr>
              <a:t>TOEIC</a:t>
            </a:r>
            <a:r>
              <a:rPr lang="ja-JP" altLang="en-US" b="1">
                <a:latin typeface="Hiragino Sans W6" panose="020B0400000000000000" pitchFamily="34" charset="-128"/>
                <a:ea typeface="Hiragino Sans W6" panose="020B0400000000000000" pitchFamily="34" charset="-128"/>
              </a:rPr>
              <a:t>は高得点（</a:t>
            </a:r>
            <a:r>
              <a:rPr lang="en-US" altLang="ja-JP" b="1" dirty="0">
                <a:latin typeface="Hiragino Sans W6" panose="020B0400000000000000" pitchFamily="34" charset="-128"/>
                <a:ea typeface="Hiragino Sans W6" panose="020B0400000000000000" pitchFamily="34" charset="-128"/>
              </a:rPr>
              <a:t>800</a:t>
            </a:r>
            <a:r>
              <a:rPr lang="ja-JP" altLang="en-US" b="1">
                <a:latin typeface="Hiragino Sans W6" panose="020B0400000000000000" pitchFamily="34" charset="-128"/>
                <a:ea typeface="Hiragino Sans W6" panose="020B0400000000000000" pitchFamily="34" charset="-128"/>
              </a:rPr>
              <a:t>点以上）なのに、</a:t>
            </a:r>
            <a:r>
              <a:rPr lang="ja-JP" altLang="en-US" b="1">
                <a:solidFill>
                  <a:srgbClr val="FF0000"/>
                </a:solidFill>
                <a:latin typeface="Hiragino Sans W6" panose="020B0400000000000000" pitchFamily="34" charset="-128"/>
                <a:ea typeface="Hiragino Sans W6" panose="020B0400000000000000" pitchFamily="34" charset="-128"/>
              </a:rPr>
              <a:t>ほとんどしゃべれない</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8" name="Content Placeholder 2">
            <a:extLst>
              <a:ext uri="{FF2B5EF4-FFF2-40B4-BE49-F238E27FC236}">
                <a16:creationId xmlns:a16="http://schemas.microsoft.com/office/drawing/2014/main" id="{69F99615-B14B-709E-ACC0-278B7946DE26}"/>
              </a:ext>
            </a:extLst>
          </p:cNvPr>
          <p:cNvSpPr txBox="1">
            <a:spLocks/>
          </p:cNvSpPr>
          <p:nvPr/>
        </p:nvSpPr>
        <p:spPr>
          <a:xfrm>
            <a:off x="468351" y="2240837"/>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ja-JP" altLang="en-US" b="1">
                <a:latin typeface="Hiragino Sans W6" panose="020B0400000000000000" pitchFamily="34" charset="-128"/>
                <a:ea typeface="Hiragino Sans W6" panose="020B0400000000000000" pitchFamily="34" charset="-128"/>
              </a:rPr>
              <a:t>聞いたら「こんな簡単なこと」という</a:t>
            </a:r>
            <a:r>
              <a:rPr lang="ja-JP" altLang="en-US" b="1">
                <a:solidFill>
                  <a:srgbClr val="FF0000"/>
                </a:solidFill>
                <a:latin typeface="Hiragino Sans W6" panose="020B0400000000000000" pitchFamily="34" charset="-128"/>
                <a:ea typeface="Hiragino Sans W6" panose="020B0400000000000000" pitchFamily="34" charset="-128"/>
              </a:rPr>
              <a:t>英語が口から出てこない</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9" name="Content Placeholder 2">
            <a:extLst>
              <a:ext uri="{FF2B5EF4-FFF2-40B4-BE49-F238E27FC236}">
                <a16:creationId xmlns:a16="http://schemas.microsoft.com/office/drawing/2014/main" id="{B5BD8E07-7E75-478D-7FB5-A51902127273}"/>
              </a:ext>
            </a:extLst>
          </p:cNvPr>
          <p:cNvSpPr txBox="1">
            <a:spLocks/>
          </p:cNvSpPr>
          <p:nvPr/>
        </p:nvSpPr>
        <p:spPr>
          <a:xfrm>
            <a:off x="468351" y="2987118"/>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ja-JP" altLang="en-US" b="1">
                <a:latin typeface="Hiragino Sans W6" panose="020B0400000000000000" pitchFamily="34" charset="-128"/>
                <a:ea typeface="Hiragino Sans W6" panose="020B0400000000000000" pitchFamily="34" charset="-128"/>
              </a:rPr>
              <a:t>話す前に「えっと～」と</a:t>
            </a:r>
            <a:r>
              <a:rPr lang="ja-JP" altLang="en-US" b="1">
                <a:solidFill>
                  <a:srgbClr val="FF0000"/>
                </a:solidFill>
                <a:latin typeface="Hiragino Sans W6" panose="020B0400000000000000" pitchFamily="34" charset="-128"/>
                <a:ea typeface="Hiragino Sans W6" panose="020B0400000000000000" pitchFamily="34" charset="-128"/>
              </a:rPr>
              <a:t>頭の中で英作文をしてしまう</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10" name="Content Placeholder 2">
            <a:extLst>
              <a:ext uri="{FF2B5EF4-FFF2-40B4-BE49-F238E27FC236}">
                <a16:creationId xmlns:a16="http://schemas.microsoft.com/office/drawing/2014/main" id="{B499FDA8-F2EA-DDEA-7EC3-6BD10DCFCFC6}"/>
              </a:ext>
            </a:extLst>
          </p:cNvPr>
          <p:cNvSpPr txBox="1">
            <a:spLocks/>
          </p:cNvSpPr>
          <p:nvPr/>
        </p:nvSpPr>
        <p:spPr>
          <a:xfrm>
            <a:off x="468351" y="3733399"/>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ja-JP" altLang="en-US" b="1">
                <a:latin typeface="Hiragino Sans W6" panose="020B0400000000000000" pitchFamily="34" charset="-128"/>
                <a:ea typeface="Hiragino Sans W6" panose="020B0400000000000000" pitchFamily="34" charset="-128"/>
              </a:rPr>
              <a:t>瞬間英作文の書籍を買ってみたけど、すぐに</a:t>
            </a:r>
            <a:r>
              <a:rPr lang="ja-JP" altLang="en-US" b="1">
                <a:solidFill>
                  <a:srgbClr val="FF0000"/>
                </a:solidFill>
                <a:latin typeface="Hiragino Sans W6" panose="020B0400000000000000" pitchFamily="34" charset="-128"/>
                <a:ea typeface="Hiragino Sans W6" panose="020B0400000000000000" pitchFamily="34" charset="-128"/>
              </a:rPr>
              <a:t>挫折</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DE3FFECD-9A8B-3E5A-7A8B-381450D07B1B}"/>
              </a:ext>
            </a:extLst>
          </p:cNvPr>
          <p:cNvSpPr txBox="1">
            <a:spLocks/>
          </p:cNvSpPr>
          <p:nvPr/>
        </p:nvSpPr>
        <p:spPr>
          <a:xfrm>
            <a:off x="468351" y="4479682"/>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ja-JP" altLang="en-US" b="1">
                <a:latin typeface="Hiragino Sans W6" panose="020B0400000000000000" pitchFamily="34" charset="-128"/>
                <a:ea typeface="Hiragino Sans W6" panose="020B0400000000000000" pitchFamily="34" charset="-128"/>
              </a:rPr>
              <a:t>「</a:t>
            </a:r>
            <a:r>
              <a:rPr lang="ja-JP" altLang="en-US" b="1">
                <a:solidFill>
                  <a:srgbClr val="FF0000"/>
                </a:solidFill>
                <a:latin typeface="Hiragino Sans W6" panose="020B0400000000000000" pitchFamily="34" charset="-128"/>
                <a:ea typeface="Hiragino Sans W6" panose="020B0400000000000000" pitchFamily="34" charset="-128"/>
              </a:rPr>
              <a:t>英会話表現の暗記では話せるようにならない</a:t>
            </a:r>
            <a:r>
              <a:rPr lang="ja-JP" altLang="en-US" b="1">
                <a:latin typeface="Hiragino Sans W6" panose="020B0400000000000000" pitchFamily="34" charset="-128"/>
                <a:ea typeface="Hiragino Sans W6" panose="020B0400000000000000" pitchFamily="34" charset="-128"/>
              </a:rPr>
              <a:t>」ことに気づいた</a:t>
            </a:r>
            <a:endParaRPr lang="en-US" altLang="ja-JP" b="1" dirty="0">
              <a:latin typeface="Hiragino Sans W6" panose="020B0400000000000000" pitchFamily="34" charset="-128"/>
              <a:ea typeface="Hiragino Sans W6" panose="020B0400000000000000" pitchFamily="34" charset="-128"/>
            </a:endParaRPr>
          </a:p>
        </p:txBody>
      </p:sp>
      <p:sp>
        <p:nvSpPr>
          <p:cNvPr id="12" name="Content Placeholder 2">
            <a:extLst>
              <a:ext uri="{FF2B5EF4-FFF2-40B4-BE49-F238E27FC236}">
                <a16:creationId xmlns:a16="http://schemas.microsoft.com/office/drawing/2014/main" id="{6624C227-7137-0960-3A30-389EE4DA7C64}"/>
              </a:ext>
            </a:extLst>
          </p:cNvPr>
          <p:cNvSpPr txBox="1">
            <a:spLocks/>
          </p:cNvSpPr>
          <p:nvPr/>
        </p:nvSpPr>
        <p:spPr>
          <a:xfrm>
            <a:off x="428624" y="5261271"/>
            <a:ext cx="11353067" cy="97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4000" b="1">
                <a:solidFill>
                  <a:srgbClr val="0070C0"/>
                </a:solidFill>
                <a:latin typeface="Hiragino Sans W6" panose="020B0400000000000000" pitchFamily="34" charset="-128"/>
                <a:ea typeface="Hiragino Sans W6" panose="020B0400000000000000" pitchFamily="34" charset="-128"/>
              </a:rPr>
              <a:t>文法の偏重</a:t>
            </a:r>
          </a:p>
          <a:p>
            <a:pPr marL="0" indent="0" algn="ctr">
              <a:lnSpc>
                <a:spcPct val="100000"/>
              </a:lnSpc>
              <a:buFont typeface="Arial" panose="020B0604020202020204" pitchFamily="34" charset="0"/>
              <a:buNone/>
            </a:pPr>
            <a:r>
              <a:rPr lang="ja-JP" altLang="en-US" sz="3200" b="1">
                <a:solidFill>
                  <a:srgbClr val="0070C0"/>
                </a:solidFill>
                <a:latin typeface="Hiragino Sans W6" panose="020B0400000000000000" pitchFamily="34" charset="-128"/>
                <a:ea typeface="Hiragino Sans W6" panose="020B0400000000000000" pitchFamily="34" charset="-128"/>
              </a:rPr>
              <a:t>聞き取る力、会話力、コミュニケーション力の欠如</a:t>
            </a:r>
            <a:endParaRPr lang="en-US" altLang="ja-JP" sz="3200" b="1" dirty="0">
              <a:solidFill>
                <a:srgbClr val="0070C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28934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A0EB4-5DAF-F0F5-B02B-883B91945C80}"/>
              </a:ext>
            </a:extLst>
          </p:cNvPr>
          <p:cNvSpPr txBox="1">
            <a:spLocks/>
          </p:cNvSpPr>
          <p:nvPr/>
        </p:nvSpPr>
        <p:spPr>
          <a:xfrm>
            <a:off x="161365" y="168994"/>
            <a:ext cx="11846859" cy="2059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日常会話の会話力アップには？</a:t>
            </a:r>
          </a:p>
          <a:p>
            <a:pPr algn="ctr"/>
            <a:r>
              <a:rPr lang="ja-JP" altLang="en-US" sz="4800" b="1">
                <a:solidFill>
                  <a:srgbClr val="0070C0"/>
                </a:solidFill>
                <a:latin typeface="Hiragino Mincho Std W8" panose="02020400000000000000" pitchFamily="18" charset="-128"/>
                <a:ea typeface="Hiragino Mincho Std W8" panose="02020400000000000000" pitchFamily="18" charset="-128"/>
              </a:rPr>
              <a:t>簡単なフレーズの多い</a:t>
            </a:r>
            <a:r>
              <a:rPr lang="en-US" altLang="ja-JP" sz="4800" b="1" dirty="0">
                <a:solidFill>
                  <a:srgbClr val="0070C0"/>
                </a:solidFill>
                <a:latin typeface="Hiragino Mincho Std W8" panose="02020400000000000000" pitchFamily="18" charset="-128"/>
                <a:ea typeface="Hiragino Mincho Std W8" panose="02020400000000000000" pitchFamily="18" charset="-128"/>
              </a:rPr>
              <a:t>TV</a:t>
            </a:r>
            <a:r>
              <a:rPr lang="ja-JP" altLang="en-US" sz="4800" b="1">
                <a:solidFill>
                  <a:srgbClr val="0070C0"/>
                </a:solidFill>
                <a:latin typeface="Hiragino Mincho Std W8" panose="02020400000000000000" pitchFamily="18" charset="-128"/>
                <a:ea typeface="Hiragino Mincho Std W8" panose="02020400000000000000" pitchFamily="18" charset="-128"/>
              </a:rPr>
              <a:t>番組</a:t>
            </a:r>
            <a:endParaRPr lang="en-US" sz="48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062C3B06-75E1-A3FD-9CD3-27622ACBA7D6}"/>
              </a:ext>
            </a:extLst>
          </p:cNvPr>
          <p:cNvSpPr>
            <a:spLocks noGrp="1"/>
          </p:cNvSpPr>
          <p:nvPr>
            <p:ph idx="1"/>
          </p:nvPr>
        </p:nvSpPr>
        <p:spPr>
          <a:xfrm>
            <a:off x="468351" y="2228850"/>
            <a:ext cx="11273883" cy="703521"/>
          </a:xfrm>
        </p:spPr>
        <p:txBody>
          <a:bodyPr>
            <a:normAutofit/>
          </a:bodyPr>
          <a:lstStyle/>
          <a:p>
            <a:pPr>
              <a:lnSpc>
                <a:spcPct val="150000"/>
              </a:lnSpc>
            </a:pPr>
            <a:r>
              <a:rPr lang="en-US" altLang="ja-JP" b="1" dirty="0">
                <a:latin typeface="Hiragino Sans W6" panose="020B0400000000000000" pitchFamily="34" charset="-128"/>
                <a:ea typeface="Hiragino Sans W6" panose="020B0400000000000000" pitchFamily="34" charset="-128"/>
              </a:rPr>
              <a:t>Soup Opera</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pic>
        <p:nvPicPr>
          <p:cNvPr id="10" name="オンライン メディア 9" descr="Sex and the City - Season 3 - Episode 7 - Drama queens">
            <a:hlinkClick r:id="" action="ppaction://media"/>
            <a:extLst>
              <a:ext uri="{FF2B5EF4-FFF2-40B4-BE49-F238E27FC236}">
                <a16:creationId xmlns:a16="http://schemas.microsoft.com/office/drawing/2014/main" id="{ED0B8B5D-4E93-C736-C32F-CA4AB501B844}"/>
              </a:ext>
            </a:extLst>
          </p:cNvPr>
          <p:cNvPicPr>
            <a:picLocks noRot="1" noChangeAspect="1"/>
          </p:cNvPicPr>
          <p:nvPr>
            <a:videoFile r:link="rId1"/>
          </p:nvPr>
        </p:nvPicPr>
        <p:blipFill>
          <a:blip r:embed="rId3"/>
          <a:stretch>
            <a:fillRect/>
          </a:stretch>
        </p:blipFill>
        <p:spPr>
          <a:xfrm>
            <a:off x="4360985" y="2249346"/>
            <a:ext cx="7381249" cy="4170405"/>
          </a:xfrm>
          <a:prstGeom prst="rect">
            <a:avLst/>
          </a:prstGeom>
        </p:spPr>
      </p:pic>
      <p:sp>
        <p:nvSpPr>
          <p:cNvPr id="12" name="Content Placeholder 2">
            <a:extLst>
              <a:ext uri="{FF2B5EF4-FFF2-40B4-BE49-F238E27FC236}">
                <a16:creationId xmlns:a16="http://schemas.microsoft.com/office/drawing/2014/main" id="{5FCCE9BB-664F-1B6B-F330-EADBD071653A}"/>
              </a:ext>
            </a:extLst>
          </p:cNvPr>
          <p:cNvSpPr txBox="1">
            <a:spLocks/>
          </p:cNvSpPr>
          <p:nvPr/>
        </p:nvSpPr>
        <p:spPr>
          <a:xfrm>
            <a:off x="468351" y="2927975"/>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ja-JP" b="1" dirty="0">
                <a:latin typeface="Hiragino Sans W6" panose="020B0400000000000000" pitchFamily="34" charset="-128"/>
                <a:ea typeface="Hiragino Sans W6" panose="020B0400000000000000" pitchFamily="34" charset="-128"/>
              </a:rPr>
              <a:t>[</a:t>
            </a:r>
            <a:r>
              <a:rPr lang="ja-JP" altLang="en-US" b="1">
                <a:latin typeface="Hiragino Sans W6" panose="020B0400000000000000" pitchFamily="34" charset="-128"/>
                <a:ea typeface="Hiragino Sans W6" panose="020B0400000000000000" pitchFamily="34" charset="-128"/>
              </a:rPr>
              <a:t>例</a:t>
            </a:r>
            <a:r>
              <a:rPr lang="en-US" altLang="ja-JP" b="1" dirty="0">
                <a:latin typeface="Hiragino Sans W6" panose="020B0400000000000000" pitchFamily="34" charset="-128"/>
                <a:ea typeface="Hiragino Sans W6" panose="020B0400000000000000" pitchFamily="34" charset="-128"/>
              </a:rPr>
              <a:t>] Sex and City</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188956859"/>
      </p:ext>
    </p:extLst>
  </p:cSld>
  <p:clrMapOvr>
    <a:masterClrMapping/>
  </p:clrMapOvr>
  <mc:AlternateContent xmlns:mc="http://schemas.openxmlformats.org/markup-compatibility/2006">
    <mc:Choice xmlns:p14="http://schemas.microsoft.com/office/powerpoint/2010/main" Requires="p14">
      <p:transition spd="slow" p14:dur="2000" advTm="8706"/>
    </mc:Choice>
    <mc:Fallback>
      <p:transition spd="slow" advTm="87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D5076D-509C-4053-224D-134C412AA933}"/>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テキサスのサラさん</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2" name="オンライン メディア 11" descr="テキサス州のサラさんにインタビュー「2024年米大統領選挙は誰を応援しますか？」トランプ？ディサントス？その答えは!? 【翻訳字幕あり】">
            <a:hlinkClick r:id="" action="ppaction://media"/>
            <a:extLst>
              <a:ext uri="{FF2B5EF4-FFF2-40B4-BE49-F238E27FC236}">
                <a16:creationId xmlns:a16="http://schemas.microsoft.com/office/drawing/2014/main" id="{3E678E96-496D-5D5D-41DA-D6E8EC3F872C}"/>
              </a:ext>
            </a:extLst>
          </p:cNvPr>
          <p:cNvPicPr>
            <a:picLocks noRot="1" noChangeAspect="1"/>
          </p:cNvPicPr>
          <p:nvPr>
            <a:videoFile r:link="rId2"/>
          </p:nvPr>
        </p:nvPicPr>
        <p:blipFill>
          <a:blip r:embed="rId4"/>
          <a:stretch>
            <a:fillRect/>
          </a:stretch>
        </p:blipFill>
        <p:spPr>
          <a:xfrm>
            <a:off x="1483457" y="1371600"/>
            <a:ext cx="9225086" cy="5212175"/>
          </a:xfrm>
          <a:prstGeom prst="rect">
            <a:avLst/>
          </a:prstGeom>
        </p:spPr>
      </p:pic>
    </p:spTree>
    <p:custDataLst>
      <p:tags r:id="rId1"/>
    </p:custDataLst>
    <p:extLst>
      <p:ext uri="{BB962C8B-B14F-4D97-AF65-F5344CB8AC3E}">
        <p14:creationId xmlns:p14="http://schemas.microsoft.com/office/powerpoint/2010/main" val="3213791139"/>
      </p:ext>
    </p:extLst>
  </p:cSld>
  <p:clrMapOvr>
    <a:masterClrMapping/>
  </p:clrMapOvr>
  <mc:AlternateContent xmlns:mc="http://schemas.openxmlformats.org/markup-compatibility/2006">
    <mc:Choice xmlns:p14="http://schemas.microsoft.com/office/powerpoint/2010/main" Requires="p14">
      <p:transition spd="slow" p14:dur="2000" advTm="10085"/>
    </mc:Choice>
    <mc:Fallback>
      <p:transition spd="slow" advTm="10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7046" objId="12"/>
        <p14:stopEvt time="10085" objId="1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217CCE-6EB5-5498-E027-A6D872602C78}"/>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5200" b="1" dirty="0">
                <a:solidFill>
                  <a:srgbClr val="0070C0"/>
                </a:solidFill>
                <a:latin typeface="Hiragino Mincho Std W8" panose="02020400000000000000" pitchFamily="18" charset="-128"/>
                <a:ea typeface="Hiragino Mincho Std W8" panose="02020400000000000000" pitchFamily="18" charset="-128"/>
              </a:rPr>
              <a:t>NY</a:t>
            </a:r>
            <a:r>
              <a:rPr lang="ja-JP" altLang="en-US" sz="5200" b="1">
                <a:solidFill>
                  <a:srgbClr val="0070C0"/>
                </a:solidFill>
                <a:latin typeface="Hiragino Mincho Std W8" panose="02020400000000000000" pitchFamily="18" charset="-128"/>
                <a:ea typeface="Hiragino Mincho Std W8" panose="02020400000000000000" pitchFamily="18" charset="-128"/>
              </a:rPr>
              <a:t>郊外のマーカス青年の主張</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0" name="オンライン メディア 9" descr="真のアメリカの叫び！ニューヨーク州のマーカスさんにインタビュー【翻訳字幕あり】">
            <a:hlinkClick r:id="" action="ppaction://media"/>
            <a:extLst>
              <a:ext uri="{FF2B5EF4-FFF2-40B4-BE49-F238E27FC236}">
                <a16:creationId xmlns:a16="http://schemas.microsoft.com/office/drawing/2014/main" id="{65F50D80-8875-12D8-03ED-4019B9B834FD}"/>
              </a:ext>
            </a:extLst>
          </p:cNvPr>
          <p:cNvPicPr>
            <a:picLocks noRot="1" noChangeAspect="1"/>
          </p:cNvPicPr>
          <p:nvPr>
            <a:videoFile r:link="rId1"/>
          </p:nvPr>
        </p:nvPicPr>
        <p:blipFill>
          <a:blip r:embed="rId3"/>
          <a:stretch>
            <a:fillRect/>
          </a:stretch>
        </p:blipFill>
        <p:spPr>
          <a:xfrm>
            <a:off x="1581043" y="1513607"/>
            <a:ext cx="9029914" cy="5101902"/>
          </a:xfrm>
          <a:prstGeom prst="rect">
            <a:avLst/>
          </a:prstGeom>
        </p:spPr>
      </p:pic>
    </p:spTree>
    <p:extLst>
      <p:ext uri="{BB962C8B-B14F-4D97-AF65-F5344CB8AC3E}">
        <p14:creationId xmlns:p14="http://schemas.microsoft.com/office/powerpoint/2010/main" val="2305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320936-84FC-9CEF-45C9-4531BCCD6CD4}"/>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保守黒人青年　マーカス</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9" name="オンライン メディア 9" descr="真のアメリカの叫び！ニューヨーク州のマーカスさんにインタビュー【翻訳字幕あり】">
            <a:hlinkClick r:id="" action="ppaction://media"/>
            <a:extLst>
              <a:ext uri="{FF2B5EF4-FFF2-40B4-BE49-F238E27FC236}">
                <a16:creationId xmlns:a16="http://schemas.microsoft.com/office/drawing/2014/main" id="{01708B6F-42FE-3AF0-839D-803F3D46BE86}"/>
              </a:ext>
            </a:extLst>
          </p:cNvPr>
          <p:cNvPicPr>
            <a:picLocks noRot="1" noChangeAspect="1"/>
          </p:cNvPicPr>
          <p:nvPr>
            <a:videoFile r:link="rId1"/>
          </p:nvPr>
        </p:nvPicPr>
        <p:blipFill>
          <a:blip r:embed="rId3"/>
          <a:stretch>
            <a:fillRect/>
          </a:stretch>
        </p:blipFill>
        <p:spPr>
          <a:xfrm>
            <a:off x="368162" y="2219295"/>
            <a:ext cx="7569477" cy="4276755"/>
          </a:xfrm>
          <a:prstGeom prst="rect">
            <a:avLst/>
          </a:prstGeom>
        </p:spPr>
      </p:pic>
      <p:sp>
        <p:nvSpPr>
          <p:cNvPr id="10" name="Content Placeholder 2">
            <a:extLst>
              <a:ext uri="{FF2B5EF4-FFF2-40B4-BE49-F238E27FC236}">
                <a16:creationId xmlns:a16="http://schemas.microsoft.com/office/drawing/2014/main" id="{1ECE4BAA-3AB1-66B2-CE87-425A4D236F56}"/>
              </a:ext>
            </a:extLst>
          </p:cNvPr>
          <p:cNvSpPr>
            <a:spLocks noGrp="1"/>
          </p:cNvSpPr>
          <p:nvPr>
            <p:ph idx="1"/>
          </p:nvPr>
        </p:nvSpPr>
        <p:spPr>
          <a:xfrm>
            <a:off x="8039099" y="2235200"/>
            <a:ext cx="4357967" cy="4260850"/>
          </a:xfrm>
        </p:spPr>
        <p:txBody>
          <a:bodyPr>
            <a:normAutofit/>
          </a:bodyPr>
          <a:lstStyle/>
          <a:p>
            <a:r>
              <a:rPr lang="en-US" sz="2400" b="1" dirty="0">
                <a:latin typeface="Hiragino Sans W6" panose="020B0400000000000000" pitchFamily="34" charset="-128"/>
                <a:ea typeface="Hiragino Sans W6" panose="020B0400000000000000" pitchFamily="34" charset="-128"/>
              </a:rPr>
              <a:t>CPAC USA</a:t>
            </a:r>
            <a:r>
              <a:rPr lang="ja-JP" altLang="en-US" sz="2400" b="1">
                <a:latin typeface="Hiragino Sans W6" panose="020B0400000000000000" pitchFamily="34" charset="-128"/>
                <a:ea typeface="Hiragino Sans W6" panose="020B0400000000000000" pitchFamily="34" charset="-128"/>
              </a:rPr>
              <a:t>会場</a:t>
            </a:r>
          </a:p>
          <a:p>
            <a:endParaRPr lang="en-US" altLang="ja-JP" sz="2400" b="1" dirty="0">
              <a:latin typeface="Hiragino Sans W6" panose="020B0400000000000000" pitchFamily="34" charset="-128"/>
              <a:ea typeface="Hiragino Sans W6" panose="020B0400000000000000" pitchFamily="34" charset="-128"/>
            </a:endParaRPr>
          </a:p>
          <a:p>
            <a:r>
              <a:rPr lang="ja-JP" altLang="en-US" sz="2400" b="1">
                <a:latin typeface="Hiragino Sans W6" panose="020B0400000000000000" pitchFamily="34" charset="-128"/>
                <a:ea typeface="Hiragino Sans W6" panose="020B0400000000000000" pitchFamily="34" charset="-128"/>
              </a:rPr>
              <a:t>アメリカにも多くいる保守系の黒人有権者</a:t>
            </a:r>
          </a:p>
          <a:p>
            <a:endParaRPr lang="en-US" altLang="ja-JP" sz="2400" b="1" dirty="0">
              <a:latin typeface="Hiragino Sans W6" panose="020B0400000000000000" pitchFamily="34" charset="-128"/>
              <a:ea typeface="Hiragino Sans W6" panose="020B0400000000000000" pitchFamily="34" charset="-128"/>
            </a:endParaRPr>
          </a:p>
          <a:p>
            <a:r>
              <a:rPr lang="ja-JP" altLang="en-US" sz="2400" b="1">
                <a:latin typeface="Hiragino Sans W6" panose="020B0400000000000000" pitchFamily="34" charset="-128"/>
                <a:ea typeface="Hiragino Sans W6" panose="020B0400000000000000" pitchFamily="34" charset="-128"/>
              </a:rPr>
              <a:t>ブラック・ライブス・マター（</a:t>
            </a:r>
            <a:r>
              <a:rPr lang="en-US" sz="2400" b="1" dirty="0">
                <a:latin typeface="Hiragino Sans W6" panose="020B0400000000000000" pitchFamily="34" charset="-128"/>
                <a:ea typeface="Hiragino Sans W6" panose="020B0400000000000000" pitchFamily="34" charset="-128"/>
              </a:rPr>
              <a:t>BLM）</a:t>
            </a:r>
            <a:r>
              <a:rPr lang="ja-JP" altLang="en-US" sz="2400" b="1">
                <a:latin typeface="Hiragino Sans W6" panose="020B0400000000000000" pitchFamily="34" charset="-128"/>
                <a:ea typeface="Hiragino Sans W6" panose="020B0400000000000000" pitchFamily="34" charset="-128"/>
              </a:rPr>
              <a:t>は黒人コミュニティーから狙い</a:t>
            </a:r>
            <a:br>
              <a:rPr lang="en-US" altLang="ja-JP" sz="2400" b="1" dirty="0">
                <a:latin typeface="Hiragino Sans W6" panose="020B0400000000000000" pitchFamily="34" charset="-128"/>
                <a:ea typeface="Hiragino Sans W6" panose="020B0400000000000000" pitchFamily="34" charset="-128"/>
              </a:rPr>
            </a:br>
            <a:r>
              <a:rPr lang="ja-JP" altLang="en-US" sz="2400" b="1">
                <a:latin typeface="Hiragino Sans W6" panose="020B0400000000000000" pitchFamily="34" charset="-128"/>
                <a:ea typeface="Hiragino Sans W6" panose="020B0400000000000000" pitchFamily="34" charset="-128"/>
              </a:rPr>
              <a:t>略奪を始めた</a:t>
            </a:r>
            <a:endParaRPr lang="en-US" sz="2400"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9792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説明がありません">
            <a:extLst>
              <a:ext uri="{FF2B5EF4-FFF2-40B4-BE49-F238E27FC236}">
                <a16:creationId xmlns:a16="http://schemas.microsoft.com/office/drawing/2014/main" id="{EBDE7BF7-3386-03EC-D9CA-A82C68A400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81" y="0"/>
            <a:ext cx="12275961" cy="690522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51FC6F1-4D05-7ABA-F626-E634F704EB1B}"/>
              </a:ext>
            </a:extLst>
          </p:cNvPr>
          <p:cNvSpPr txBox="1">
            <a:spLocks/>
          </p:cNvSpPr>
          <p:nvPr/>
        </p:nvSpPr>
        <p:spPr>
          <a:xfrm>
            <a:off x="133351" y="0"/>
            <a:ext cx="1247774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err="1">
                <a:solidFill>
                  <a:schemeClr val="bg1"/>
                </a:solidFill>
                <a:effectLst>
                  <a:glow rad="127000">
                    <a:schemeClr val="tx1"/>
                  </a:glow>
                  <a:outerShdw blurRad="72010" dist="38100" dir="4200000" sx="101460" sy="101460" algn="tl" rotWithShape="0">
                    <a:prstClr val="black">
                      <a:alpha val="0"/>
                    </a:prstClr>
                  </a:outerShdw>
                </a:effectLst>
                <a:latin typeface="Hiragino Sans W6" panose="020B0400000000000000" pitchFamily="34" charset="-128"/>
                <a:ea typeface="Hiragino Sans W6" panose="020B0400000000000000" pitchFamily="34" charset="-128"/>
              </a:rPr>
              <a:t>立ち上がった母親たち（ママベア</a:t>
            </a:r>
            <a:r>
              <a:rPr lang="en-US" sz="6000" b="1" dirty="0">
                <a:solidFill>
                  <a:schemeClr val="bg1"/>
                </a:solidFill>
                <a:effectLst>
                  <a:glow rad="127000">
                    <a:schemeClr val="tx1"/>
                  </a:glow>
                  <a:outerShdw blurRad="72010" dist="38100" dir="4200000" sx="101460" sy="101460" algn="tl" rotWithShape="0">
                    <a:prstClr val="black">
                      <a:alpha val="0"/>
                    </a:prstClr>
                  </a:outerShdw>
                </a:effectLst>
                <a:latin typeface="Hiragino Sans W6" panose="020B0400000000000000" pitchFamily="34" charset="-128"/>
                <a:ea typeface="Hiragino Sans W6" panose="020B0400000000000000" pitchFamily="34" charset="-128"/>
              </a:rPr>
              <a:t>）</a:t>
            </a:r>
          </a:p>
        </p:txBody>
      </p:sp>
    </p:spTree>
    <p:extLst>
      <p:ext uri="{BB962C8B-B14F-4D97-AF65-F5344CB8AC3E}">
        <p14:creationId xmlns:p14="http://schemas.microsoft.com/office/powerpoint/2010/main" val="116340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zens of parents attended rallies and meetings with the school board to voice their concerns over the allegations and cover up">
            <a:extLst>
              <a:ext uri="{FF2B5EF4-FFF2-40B4-BE49-F238E27FC236}">
                <a16:creationId xmlns:a16="http://schemas.microsoft.com/office/drawing/2014/main" id="{AE98250B-3644-A3B2-943C-46FB79F93B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2318582" cy="727137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7489F86-EF0A-B95E-DDEB-288765D6B668}"/>
              </a:ext>
            </a:extLst>
          </p:cNvPr>
          <p:cNvSpPr txBox="1">
            <a:spLocks/>
          </p:cNvSpPr>
          <p:nvPr/>
        </p:nvSpPr>
        <p:spPr>
          <a:xfrm>
            <a:off x="144501" y="-38100"/>
            <a:ext cx="11407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chemeClr val="bg1"/>
                </a:solidFill>
                <a:effectLst>
                  <a:glow rad="127000">
                    <a:schemeClr val="tx1"/>
                  </a:glow>
                  <a:outerShdw blurRad="72010" dist="38100" dir="4200000" sx="101460" sy="101460" algn="tl" rotWithShape="0">
                    <a:prstClr val="black">
                      <a:alpha val="0"/>
                    </a:prstClr>
                  </a:outerShdw>
                </a:effectLst>
                <a:latin typeface="Hiragino Sans W6" panose="020B0400000000000000" pitchFamily="34" charset="-128"/>
                <a:ea typeface="Hiragino Sans W6" panose="020B0400000000000000" pitchFamily="34" charset="-128"/>
              </a:rPr>
              <a:t>母親たちは</a:t>
            </a:r>
            <a:r>
              <a:rPr lang="en-US" altLang="ja-JP" sz="6000" b="1" dirty="0" err="1">
                <a:solidFill>
                  <a:schemeClr val="bg1"/>
                </a:solidFill>
                <a:effectLst>
                  <a:glow rad="127000">
                    <a:schemeClr val="tx1"/>
                  </a:glow>
                  <a:outerShdw blurRad="72010" dist="38100" dir="4200000" sx="101460" sy="101460" algn="tl" rotWithShape="0">
                    <a:prstClr val="black">
                      <a:alpha val="0"/>
                    </a:prstClr>
                  </a:outerShdw>
                </a:effectLst>
                <a:latin typeface="Hiragino Sans W6" panose="020B0400000000000000" pitchFamily="34" charset="-128"/>
                <a:ea typeface="Hiragino Sans W6" panose="020B0400000000000000" pitchFamily="34" charset="-128"/>
              </a:rPr>
              <a:t>立ち上がった</a:t>
            </a:r>
            <a:endParaRPr lang="en-US" sz="6000" b="1" dirty="0">
              <a:solidFill>
                <a:schemeClr val="bg1"/>
              </a:solidFill>
              <a:effectLst>
                <a:glow rad="127000">
                  <a:schemeClr val="tx1"/>
                </a:glow>
                <a:outerShdw blurRad="72010" dist="38100" dir="4200000" sx="101460" sy="101460" algn="tl" rotWithShape="0">
                  <a:prstClr val="black">
                    <a:alpha val="0"/>
                  </a:prstClr>
                </a:outerShdw>
              </a:effectLst>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306143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5040B24-6E3B-612A-36CE-11C3C0B80880}"/>
              </a:ext>
            </a:extLst>
          </p:cNvPr>
          <p:cNvSpPr>
            <a:spLocks noGrp="1"/>
          </p:cNvSpPr>
          <p:nvPr>
            <p:ph idx="1"/>
          </p:nvPr>
        </p:nvSpPr>
        <p:spPr>
          <a:xfrm>
            <a:off x="8039100" y="2235200"/>
            <a:ext cx="4152900" cy="4260850"/>
          </a:xfrm>
        </p:spPr>
        <p:txBody>
          <a:bodyPr>
            <a:normAutofit/>
          </a:bodyPr>
          <a:lstStyle/>
          <a:p>
            <a:r>
              <a:rPr lang="en-US" sz="2400" dirty="0"/>
              <a:t>Patriots </a:t>
            </a:r>
          </a:p>
          <a:p>
            <a:r>
              <a:rPr lang="en-US" sz="2400" dirty="0">
                <a:solidFill>
                  <a:srgbClr val="FF0000"/>
                </a:solidFill>
              </a:rPr>
              <a:t>Empower moms </a:t>
            </a:r>
          </a:p>
          <a:p>
            <a:r>
              <a:rPr lang="en-US" sz="2400" dirty="0"/>
              <a:t>Teaching them Life, </a:t>
            </a:r>
            <a:br>
              <a:rPr lang="en-US" sz="2400" dirty="0"/>
            </a:br>
            <a:r>
              <a:rPr lang="en-US" sz="2400" dirty="0"/>
              <a:t>Liberty and Happiness</a:t>
            </a:r>
          </a:p>
          <a:p>
            <a:r>
              <a:rPr lang="en-US" sz="2400" dirty="0"/>
              <a:t>Moms are </a:t>
            </a:r>
            <a:r>
              <a:rPr lang="en-US" sz="2400" dirty="0">
                <a:solidFill>
                  <a:srgbClr val="FF0000"/>
                </a:solidFill>
              </a:rPr>
              <a:t>heart of homes</a:t>
            </a:r>
          </a:p>
          <a:p>
            <a:r>
              <a:rPr lang="en-US" sz="2400" dirty="0">
                <a:solidFill>
                  <a:srgbClr val="FF0000"/>
                </a:solidFill>
              </a:rPr>
              <a:t>Kitchen table to Congress</a:t>
            </a:r>
          </a:p>
          <a:p>
            <a:r>
              <a:rPr lang="en-US" sz="2400" dirty="0"/>
              <a:t>Gender ideology</a:t>
            </a:r>
          </a:p>
          <a:p>
            <a:r>
              <a:rPr lang="en-US" sz="2400" dirty="0">
                <a:solidFill>
                  <a:srgbClr val="FF0000"/>
                </a:solidFill>
              </a:rPr>
              <a:t>We’re customers of public schools</a:t>
            </a:r>
            <a:endParaRPr lang="en-US" sz="2400" dirty="0"/>
          </a:p>
        </p:txBody>
      </p:sp>
      <p:sp>
        <p:nvSpPr>
          <p:cNvPr id="9" name="Title 1">
            <a:extLst>
              <a:ext uri="{FF2B5EF4-FFF2-40B4-BE49-F238E27FC236}">
                <a16:creationId xmlns:a16="http://schemas.microsoft.com/office/drawing/2014/main" id="{62D91C93-6E0A-FE6E-73FE-B78300A6B555}"/>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立ち上がった母親ママベア アリーさん</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0" name="オンライン メディア 5" descr="リバティ　フォー　マム">
            <a:hlinkClick r:id="" action="ppaction://media"/>
            <a:extLst>
              <a:ext uri="{FF2B5EF4-FFF2-40B4-BE49-F238E27FC236}">
                <a16:creationId xmlns:a16="http://schemas.microsoft.com/office/drawing/2014/main" id="{7C0BBA08-DE35-2F4D-093A-34502552FE84}"/>
              </a:ext>
            </a:extLst>
          </p:cNvPr>
          <p:cNvPicPr>
            <a:picLocks noRot="1" noChangeAspect="1"/>
          </p:cNvPicPr>
          <p:nvPr>
            <a:videoFile r:link="rId1"/>
          </p:nvPr>
        </p:nvPicPr>
        <p:blipFill>
          <a:blip r:embed="rId3"/>
          <a:stretch>
            <a:fillRect/>
          </a:stretch>
        </p:blipFill>
        <p:spPr>
          <a:xfrm>
            <a:off x="339023" y="2235200"/>
            <a:ext cx="7541327" cy="4260850"/>
          </a:xfrm>
          <a:prstGeom prst="rect">
            <a:avLst/>
          </a:prstGeom>
        </p:spPr>
      </p:pic>
      <p:sp>
        <p:nvSpPr>
          <p:cNvPr id="11" name="Title 1">
            <a:extLst>
              <a:ext uri="{FF2B5EF4-FFF2-40B4-BE49-F238E27FC236}">
                <a16:creationId xmlns:a16="http://schemas.microsoft.com/office/drawing/2014/main" id="{B375706B-E92C-74C2-D102-DC957E873DBB}"/>
              </a:ext>
            </a:extLst>
          </p:cNvPr>
          <p:cNvSpPr txBox="1">
            <a:spLocks/>
          </p:cNvSpPr>
          <p:nvPr/>
        </p:nvSpPr>
        <p:spPr>
          <a:xfrm>
            <a:off x="-205068" y="1156853"/>
            <a:ext cx="12602135" cy="713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dirty="0">
                <a:solidFill>
                  <a:srgbClr val="0070C0"/>
                </a:solidFill>
                <a:latin typeface="Hiragino Mincho Std W8" panose="02020400000000000000" pitchFamily="18" charset="-128"/>
                <a:ea typeface="Hiragino Mincho Std W8" panose="02020400000000000000" pitchFamily="18" charset="-128"/>
              </a:rPr>
              <a:t>Moms for America </a:t>
            </a:r>
            <a:r>
              <a:rPr lang="ja-JP" altLang="en-US" sz="3600" b="1">
                <a:solidFill>
                  <a:srgbClr val="0070C0"/>
                </a:solidFill>
                <a:latin typeface="Hiragino Mincho Std W8" panose="02020400000000000000" pitchFamily="18" charset="-128"/>
                <a:ea typeface="Hiragino Mincho Std W8" panose="02020400000000000000" pitchFamily="18" charset="-128"/>
              </a:rPr>
              <a:t>ディレクター</a:t>
            </a:r>
            <a:endParaRPr lang="en-US" sz="3600" b="1" dirty="0">
              <a:solidFill>
                <a:srgbClr val="0070C0"/>
              </a:solidFill>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23542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5053E6-A1D9-2FB8-C2BD-53A202CBF25A}"/>
              </a:ext>
            </a:extLst>
          </p:cNvPr>
          <p:cNvSpPr txBox="1">
            <a:spLocks/>
          </p:cNvSpPr>
          <p:nvPr/>
        </p:nvSpPr>
        <p:spPr>
          <a:xfrm>
            <a:off x="161365" y="1275122"/>
            <a:ext cx="11846859" cy="430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ja-JP" altLang="en-US" sz="6000" b="1">
                <a:latin typeface="Hiragino Mincho Std W8" panose="02020400000000000000" pitchFamily="18" charset="-128"/>
                <a:ea typeface="Hiragino Mincho Std W8" panose="02020400000000000000" pitchFamily="18" charset="-128"/>
              </a:rPr>
              <a:t>質疑応答タイム</a:t>
            </a:r>
            <a:br>
              <a:rPr lang="ja-JP" altLang="en-US" sz="6000" b="1">
                <a:latin typeface="Hiragino Mincho Std W8" panose="02020400000000000000" pitchFamily="18" charset="-128"/>
                <a:ea typeface="Hiragino Mincho Std W8" panose="02020400000000000000" pitchFamily="18" charset="-128"/>
              </a:rPr>
            </a:br>
            <a:br>
              <a:rPr lang="ja-JP" altLang="en-US" sz="6000" b="1">
                <a:latin typeface="Hiragino Mincho Std W8" panose="02020400000000000000" pitchFamily="18" charset="-128"/>
                <a:ea typeface="Hiragino Mincho Std W8" panose="02020400000000000000" pitchFamily="18" charset="-128"/>
              </a:rPr>
            </a:br>
            <a:r>
              <a:rPr lang="ja-JP" altLang="en-US" sz="6000" b="1">
                <a:latin typeface="Hiragino Mincho Std W8" panose="02020400000000000000" pitchFamily="18" charset="-128"/>
                <a:ea typeface="Hiragino Mincho Std W8" panose="02020400000000000000" pitchFamily="18" charset="-128"/>
              </a:rPr>
              <a:t>休憩</a:t>
            </a:r>
            <a:endParaRPr lang="en-US" sz="6000" b="1" dirty="0">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8643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23E10F-F38C-4B49-6195-26A1A061FC58}"/>
              </a:ext>
            </a:extLst>
          </p:cNvPr>
          <p:cNvSpPr>
            <a:spLocks noGrp="1"/>
          </p:cNvSpPr>
          <p:nvPr>
            <p:ph type="ctrTitle"/>
          </p:nvPr>
        </p:nvSpPr>
        <p:spPr>
          <a:xfrm>
            <a:off x="158496" y="3327400"/>
            <a:ext cx="11875008" cy="2328652"/>
          </a:xfrm>
        </p:spPr>
        <p:txBody>
          <a:bodyPr anchor="ctr">
            <a:noAutofit/>
          </a:bodyPr>
          <a:lstStyle/>
          <a:p>
            <a:pPr>
              <a:lnSpc>
                <a:spcPct val="150000"/>
              </a:lnSpc>
            </a:pPr>
            <a:r>
              <a:rPr lang="en-US" b="1" dirty="0" err="1">
                <a:solidFill>
                  <a:srgbClr val="0070C0"/>
                </a:solidFill>
                <a:latin typeface="Hiragino Mincho Std W8" panose="02020400000000000000" pitchFamily="18" charset="-128"/>
                <a:ea typeface="Hiragino Mincho Std W8" panose="02020400000000000000" pitchFamily="18" charset="-128"/>
              </a:rPr>
              <a:t>英語ニュースを一次ソース</a:t>
            </a:r>
            <a:br>
              <a:rPr lang="en-US" b="1" dirty="0">
                <a:solidFill>
                  <a:srgbClr val="0070C0"/>
                </a:solidFill>
                <a:latin typeface="Hiragino Mincho Std W8" panose="02020400000000000000" pitchFamily="18" charset="-128"/>
                <a:ea typeface="Hiragino Mincho Std W8" panose="02020400000000000000" pitchFamily="18" charset="-128"/>
              </a:rPr>
            </a:br>
            <a:r>
              <a:rPr lang="en-US" b="1" dirty="0" err="1">
                <a:solidFill>
                  <a:srgbClr val="0070C0"/>
                </a:solidFill>
                <a:latin typeface="Hiragino Mincho Std W8" panose="02020400000000000000" pitchFamily="18" charset="-128"/>
                <a:ea typeface="Hiragino Mincho Std W8" panose="02020400000000000000" pitchFamily="18" charset="-128"/>
              </a:rPr>
              <a:t>でとり世界を知る</a:t>
            </a:r>
            <a:br>
              <a:rPr lang="en-US" b="1" dirty="0">
                <a:solidFill>
                  <a:srgbClr val="0070C0"/>
                </a:solidFill>
                <a:latin typeface="Hiragino Mincho Std W8" panose="02020400000000000000" pitchFamily="18" charset="-128"/>
                <a:ea typeface="Hiragino Mincho Std W8" panose="02020400000000000000" pitchFamily="18" charset="-128"/>
              </a:rPr>
            </a:br>
            <a:endParaRPr lang="en-US"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テキスト ボックス 6">
            <a:extLst>
              <a:ext uri="{FF2B5EF4-FFF2-40B4-BE49-F238E27FC236}">
                <a16:creationId xmlns:a16="http://schemas.microsoft.com/office/drawing/2014/main" id="{4ECE2D09-8A0B-909E-1BAA-07B5E58034D8}"/>
              </a:ext>
            </a:extLst>
          </p:cNvPr>
          <p:cNvSpPr txBox="1"/>
          <p:nvPr/>
        </p:nvSpPr>
        <p:spPr>
          <a:xfrm>
            <a:off x="2959100" y="954270"/>
            <a:ext cx="6096000" cy="769441"/>
          </a:xfrm>
          <a:prstGeom prst="rect">
            <a:avLst/>
          </a:prstGeom>
          <a:noFill/>
        </p:spPr>
        <p:txBody>
          <a:bodyPr wrap="square">
            <a:spAutoFit/>
          </a:bodyPr>
          <a:lstStyle/>
          <a:p>
            <a:pPr algn="ctr"/>
            <a:r>
              <a:rPr lang="en-US" altLang="ja-JP" sz="4400" dirty="0">
                <a:latin typeface="Hiragino Sans W4" panose="020B0400000000000000" pitchFamily="34" charset="-128"/>
                <a:ea typeface="Hiragino Sans W4" panose="020B0400000000000000" pitchFamily="34" charset="-128"/>
              </a:rPr>
              <a:t>5</a:t>
            </a:r>
            <a:r>
              <a:rPr lang="ja-JP" altLang="en-US" sz="4400">
                <a:latin typeface="Hiragino Sans W4" panose="020B0400000000000000" pitchFamily="34" charset="-128"/>
                <a:ea typeface="Hiragino Sans W4" panose="020B0400000000000000" pitchFamily="34" charset="-128"/>
              </a:rPr>
              <a:t>月</a:t>
            </a:r>
            <a:r>
              <a:rPr lang="en-US" altLang="ja-JP" sz="4400" dirty="0">
                <a:latin typeface="Hiragino Sans W4" panose="020B0400000000000000" pitchFamily="34" charset="-128"/>
                <a:ea typeface="Hiragino Sans W4" panose="020B0400000000000000" pitchFamily="34" charset="-128"/>
              </a:rPr>
              <a:t>11</a:t>
            </a:r>
            <a:r>
              <a:rPr lang="ja-JP" altLang="en-US" sz="4400">
                <a:latin typeface="Hiragino Sans W4" panose="020B0400000000000000" pitchFamily="34" charset="-128"/>
                <a:ea typeface="Hiragino Sans W4" panose="020B0400000000000000" pitchFamily="34" charset="-128"/>
              </a:rPr>
              <a:t>日　</a:t>
            </a:r>
            <a:r>
              <a:rPr lang="en-US" altLang="ja-JP" sz="4400" dirty="0" err="1">
                <a:latin typeface="Hiragino Sans W4" panose="020B0400000000000000" pitchFamily="34" charset="-128"/>
                <a:ea typeface="Hiragino Sans W4" panose="020B0400000000000000" pitchFamily="34" charset="-128"/>
              </a:rPr>
              <a:t>山中泉</a:t>
            </a:r>
            <a:endParaRPr lang="ja-JP" altLang="en-US" sz="44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876149010"/>
      </p:ext>
    </p:extLst>
  </p:cSld>
  <p:clrMapOvr>
    <a:masterClrMapping/>
  </p:clrMapOvr>
  <mc:AlternateContent xmlns:mc="http://schemas.openxmlformats.org/markup-compatibility/2006">
    <mc:Choice xmlns:p14="http://schemas.microsoft.com/office/powerpoint/2010/main" Requires="p14">
      <p:transition spd="med" p14:dur="700" advTm="3740">
        <p:fade/>
      </p:transition>
    </mc:Choice>
    <mc:Fallback>
      <p:transition spd="med" advTm="374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488ADC-9386-7EE6-1E08-EB6AD6477A8E}"/>
              </a:ext>
            </a:extLst>
          </p:cNvPr>
          <p:cNvSpPr>
            <a:spLocks noGrp="1"/>
          </p:cNvSpPr>
          <p:nvPr>
            <p:ph idx="1"/>
          </p:nvPr>
        </p:nvSpPr>
        <p:spPr>
          <a:xfrm>
            <a:off x="838200" y="1927937"/>
            <a:ext cx="10515600" cy="3002125"/>
          </a:xfrm>
        </p:spPr>
        <p:txBody>
          <a:bodyPr anchor="ctr">
            <a:normAutofit/>
          </a:bodyPr>
          <a:lstStyle/>
          <a:p>
            <a:pPr marL="0" indent="0" algn="ctr">
              <a:buNone/>
            </a:pPr>
            <a:r>
              <a:rPr lang="en-US" sz="10000" b="1" dirty="0">
                <a:solidFill>
                  <a:srgbClr val="0070C0"/>
                </a:solidFill>
                <a:latin typeface="Hiragino Mincho Std W8" panose="02020400000000000000" pitchFamily="18" charset="-128"/>
                <a:ea typeface="Hiragino Mincho Std W8" panose="02020400000000000000" pitchFamily="18" charset="-128"/>
              </a:rPr>
              <a:t> </a:t>
            </a:r>
            <a:r>
              <a:rPr lang="en-US" altLang="ja-JP" sz="10000" b="1" dirty="0">
                <a:solidFill>
                  <a:srgbClr val="FF0000"/>
                </a:solidFill>
                <a:latin typeface="Hiragino Mincho Std W8" panose="02020400000000000000" pitchFamily="18" charset="-128"/>
                <a:ea typeface="Hiragino Mincho Std W8" panose="02020400000000000000" pitchFamily="18" charset="-128"/>
              </a:rPr>
              <a:t>Part 2</a:t>
            </a:r>
          </a:p>
        </p:txBody>
      </p:sp>
    </p:spTree>
    <p:extLst>
      <p:ext uri="{BB962C8B-B14F-4D97-AF65-F5344CB8AC3E}">
        <p14:creationId xmlns:p14="http://schemas.microsoft.com/office/powerpoint/2010/main" val="3459739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1D6757-05F6-43A6-2523-BC3C716555EB}"/>
              </a:ext>
            </a:extLst>
          </p:cNvPr>
          <p:cNvSpPr txBox="1">
            <a:spLocks/>
          </p:cNvSpPr>
          <p:nvPr/>
        </p:nvSpPr>
        <p:spPr>
          <a:xfrm>
            <a:off x="261831" y="1481847"/>
            <a:ext cx="4327753" cy="1947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Donald </a:t>
            </a:r>
          </a:p>
          <a:p>
            <a:r>
              <a:rPr lang="en-US" altLang="ja-JP" sz="6000" b="1" dirty="0">
                <a:solidFill>
                  <a:srgbClr val="0070C0"/>
                </a:solidFill>
                <a:latin typeface="Hiragino Mincho Std W8" panose="02020400000000000000" pitchFamily="18" charset="-128"/>
                <a:ea typeface="Hiragino Mincho Std W8" panose="02020400000000000000" pitchFamily="18" charset="-128"/>
              </a:rPr>
              <a:t>J Trump</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テキスト ボックス 8">
            <a:extLst>
              <a:ext uri="{FF2B5EF4-FFF2-40B4-BE49-F238E27FC236}">
                <a16:creationId xmlns:a16="http://schemas.microsoft.com/office/drawing/2014/main" id="{185C526B-065C-AABF-6586-C07F34AA8019}"/>
              </a:ext>
            </a:extLst>
          </p:cNvPr>
          <p:cNvSpPr txBox="1"/>
          <p:nvPr/>
        </p:nvSpPr>
        <p:spPr>
          <a:xfrm>
            <a:off x="261831" y="3429343"/>
            <a:ext cx="6234740" cy="2062103"/>
          </a:xfrm>
          <a:prstGeom prst="rect">
            <a:avLst/>
          </a:prstGeom>
          <a:noFill/>
        </p:spPr>
        <p:txBody>
          <a:bodyPr wrap="square">
            <a:spAutoFit/>
          </a:bodyPr>
          <a:lstStyle/>
          <a:p>
            <a:r>
              <a:rPr lang="en-US" altLang="ja-JP" sz="3200" b="1" dirty="0">
                <a:latin typeface="Hiragino Sans W6" panose="020B0400000000000000" pitchFamily="34" charset="-128"/>
                <a:ea typeface="Hiragino Sans W6" panose="020B0400000000000000" pitchFamily="34" charset="-128"/>
              </a:rPr>
              <a:t>2017</a:t>
            </a:r>
            <a:r>
              <a:rPr lang="ja-JP" altLang="en-US" sz="3200" b="1">
                <a:latin typeface="Hiragino Sans W6" panose="020B0400000000000000" pitchFamily="34" charset="-128"/>
                <a:ea typeface="Hiragino Sans W6" panose="020B0400000000000000" pitchFamily="34" charset="-128"/>
              </a:rPr>
              <a:t>年</a:t>
            </a:r>
            <a:r>
              <a:rPr lang="en-US" altLang="ja-JP" sz="3200" b="1" dirty="0">
                <a:latin typeface="Hiragino Sans W6" panose="020B0400000000000000" pitchFamily="34" charset="-128"/>
                <a:ea typeface="Hiragino Sans W6" panose="020B0400000000000000" pitchFamily="34" charset="-128"/>
              </a:rPr>
              <a:t>5</a:t>
            </a:r>
            <a:r>
              <a:rPr lang="ja-JP" altLang="en-US" sz="3200" b="1">
                <a:latin typeface="Hiragino Sans W6" panose="020B0400000000000000" pitchFamily="34" charset="-128"/>
                <a:ea typeface="Hiragino Sans W6" panose="020B0400000000000000" pitchFamily="34" charset="-128"/>
              </a:rPr>
              <a:t>月</a:t>
            </a:r>
            <a:r>
              <a:rPr lang="en-US" altLang="ja-JP" sz="3200" b="1" dirty="0">
                <a:latin typeface="Hiragino Sans W6" panose="020B0400000000000000" pitchFamily="34" charset="-128"/>
                <a:ea typeface="Hiragino Sans W6" panose="020B0400000000000000" pitchFamily="34" charset="-128"/>
              </a:rPr>
              <a:t>13</a:t>
            </a:r>
            <a:r>
              <a:rPr lang="ja-JP" altLang="en-US" sz="3200" b="1">
                <a:latin typeface="Hiragino Sans W6" panose="020B0400000000000000" pitchFamily="34" charset="-128"/>
                <a:ea typeface="Hiragino Sans W6" panose="020B0400000000000000" pitchFamily="34" charset="-128"/>
              </a:rPr>
              <a:t>日</a:t>
            </a:r>
          </a:p>
          <a:p>
            <a:r>
              <a:rPr lang="ja-JP" altLang="en-US" sz="3200" b="1">
                <a:latin typeface="Hiragino Sans W6" panose="020B0400000000000000" pitchFamily="34" charset="-128"/>
                <a:ea typeface="Hiragino Sans W6" panose="020B0400000000000000" pitchFamily="34" charset="-128"/>
              </a:rPr>
              <a:t>リバティ・ユニバーシティ</a:t>
            </a:r>
          </a:p>
          <a:p>
            <a:r>
              <a:rPr lang="ja-JP" altLang="en-US" sz="3200" b="1">
                <a:latin typeface="Hiragino Sans W6" panose="020B0400000000000000" pitchFamily="34" charset="-128"/>
                <a:ea typeface="Hiragino Sans W6" panose="020B0400000000000000" pitchFamily="34" charset="-128"/>
              </a:rPr>
              <a:t>大学卒業式で学生を</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前にしてのスピーチ</a:t>
            </a:r>
          </a:p>
        </p:txBody>
      </p:sp>
      <p:pic>
        <p:nvPicPr>
          <p:cNvPr id="11" name="Picture 2" descr="Donald Trump Delivers Commencement Address At Liberty University">
            <a:extLst>
              <a:ext uri="{FF2B5EF4-FFF2-40B4-BE49-F238E27FC236}">
                <a16:creationId xmlns:a16="http://schemas.microsoft.com/office/drawing/2014/main" id="{23EAFD5E-6104-D7C8-2A60-31FF8F8EA9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17" r="1951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2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26FC30-4BF5-E814-F926-35F9C36C62FB}"/>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トランプのリバティ大学スピーチ</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2" name="Content Placeholder 2">
            <a:extLst>
              <a:ext uri="{FF2B5EF4-FFF2-40B4-BE49-F238E27FC236}">
                <a16:creationId xmlns:a16="http://schemas.microsoft.com/office/drawing/2014/main" id="{5F4B793E-C4AC-0AD5-E4CE-830AD1B1E1D1}"/>
              </a:ext>
            </a:extLst>
          </p:cNvPr>
          <p:cNvSpPr>
            <a:spLocks noGrp="1"/>
          </p:cNvSpPr>
          <p:nvPr>
            <p:ph idx="1"/>
          </p:nvPr>
        </p:nvSpPr>
        <p:spPr>
          <a:xfrm>
            <a:off x="8039100" y="2235200"/>
            <a:ext cx="4152900" cy="4260850"/>
          </a:xfrm>
        </p:spPr>
        <p:txBody>
          <a:bodyPr>
            <a:normAutofit/>
          </a:bodyPr>
          <a:lstStyle/>
          <a:p>
            <a:pPr marL="0" indent="0">
              <a:buNone/>
            </a:pPr>
            <a:r>
              <a:rPr lang="en-US" sz="2400" b="1" dirty="0" err="1">
                <a:latin typeface="Hiragino Sans W6" panose="020B0400000000000000" pitchFamily="34" charset="-128"/>
                <a:ea typeface="Hiragino Sans W6" panose="020B0400000000000000" pitchFamily="34" charset="-128"/>
              </a:rPr>
              <a:t>Tump</a:t>
            </a:r>
            <a:r>
              <a:rPr lang="en-US" sz="2400" b="1" dirty="0">
                <a:latin typeface="Hiragino Sans W6" panose="020B0400000000000000" pitchFamily="34" charset="-128"/>
                <a:ea typeface="Hiragino Sans W6" panose="020B0400000000000000" pitchFamily="34" charset="-128"/>
              </a:rPr>
              <a:t> speech </a:t>
            </a:r>
          </a:p>
          <a:p>
            <a:pPr marL="0" indent="0">
              <a:buNone/>
            </a:pPr>
            <a:r>
              <a:rPr lang="en-US" sz="2400" b="1" dirty="0">
                <a:latin typeface="Hiragino Sans W6" panose="020B0400000000000000" pitchFamily="34" charset="-128"/>
                <a:ea typeface="Hiragino Sans W6" panose="020B0400000000000000" pitchFamily="34" charset="-128"/>
              </a:rPr>
              <a:t>2017 </a:t>
            </a:r>
          </a:p>
          <a:p>
            <a:pPr marL="0" indent="0">
              <a:buNone/>
            </a:pPr>
            <a:r>
              <a:rPr lang="en-US" sz="2400" b="1" dirty="0">
                <a:latin typeface="Hiragino Sans W6" panose="020B0400000000000000" pitchFamily="34" charset="-128"/>
                <a:ea typeface="Hiragino Sans W6" panose="020B0400000000000000" pitchFamily="34" charset="-128"/>
              </a:rPr>
              <a:t>Liberty University </a:t>
            </a:r>
            <a:endParaRPr lang="en-US" sz="2400" dirty="0">
              <a:latin typeface="Hiragino Sans W4" panose="020B0400000000000000" pitchFamily="34" charset="-128"/>
              <a:ea typeface="Hiragino Sans W4" panose="020B0400000000000000" pitchFamily="34" charset="-128"/>
            </a:endParaRPr>
          </a:p>
        </p:txBody>
      </p:sp>
      <p:pic>
        <p:nvPicPr>
          <p:cNvPr id="3" name="オンライン メディア 2" descr="ENGLISH SPEECH | DONALD TRUMP: Never, Ever Give Up (English Subtitles)">
            <a:hlinkClick r:id="" action="ppaction://media"/>
            <a:extLst>
              <a:ext uri="{FF2B5EF4-FFF2-40B4-BE49-F238E27FC236}">
                <a16:creationId xmlns:a16="http://schemas.microsoft.com/office/drawing/2014/main" id="{346A94F4-9C80-B158-923E-CDA3AB4F602A}"/>
              </a:ext>
            </a:extLst>
          </p:cNvPr>
          <p:cNvPicPr>
            <a:picLocks noRot="1" noChangeAspect="1"/>
          </p:cNvPicPr>
          <p:nvPr>
            <a:videoFile r:link="rId1"/>
          </p:nvPr>
        </p:nvPicPr>
        <p:blipFill>
          <a:blip r:embed="rId3"/>
          <a:stretch>
            <a:fillRect/>
          </a:stretch>
        </p:blipFill>
        <p:spPr>
          <a:xfrm>
            <a:off x="189975" y="2235200"/>
            <a:ext cx="7705517" cy="4353617"/>
          </a:xfrm>
          <a:prstGeom prst="rect">
            <a:avLst/>
          </a:prstGeom>
        </p:spPr>
      </p:pic>
    </p:spTree>
    <p:extLst>
      <p:ext uri="{BB962C8B-B14F-4D97-AF65-F5344CB8AC3E}">
        <p14:creationId xmlns:p14="http://schemas.microsoft.com/office/powerpoint/2010/main" val="17627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BABC2-1C23-86E0-8F52-EE565EC38245}"/>
              </a:ext>
            </a:extLst>
          </p:cNvPr>
          <p:cNvSpPr txBox="1">
            <a:spLocks/>
          </p:cNvSpPr>
          <p:nvPr/>
        </p:nvSpPr>
        <p:spPr>
          <a:xfrm>
            <a:off x="359622" y="168994"/>
            <a:ext cx="115099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トランプ大統領スピーチ</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7CF8ED0C-E996-26E9-EB6F-FB8FB53667DF}"/>
              </a:ext>
            </a:extLst>
          </p:cNvPr>
          <p:cNvSpPr>
            <a:spLocks noGrp="1"/>
          </p:cNvSpPr>
          <p:nvPr>
            <p:ph idx="1"/>
          </p:nvPr>
        </p:nvSpPr>
        <p:spPr>
          <a:xfrm>
            <a:off x="468351" y="1494556"/>
            <a:ext cx="11273883" cy="1002459"/>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Did we </a:t>
            </a:r>
            <a:r>
              <a:rPr lang="en-US" altLang="ja-JP" dirty="0">
                <a:solidFill>
                  <a:srgbClr val="FF0000"/>
                </a:solidFill>
                <a:latin typeface="Hiragino Sans W4" panose="020B0400000000000000" pitchFamily="34" charset="-128"/>
                <a:ea typeface="Hiragino Sans W4" panose="020B0400000000000000" pitchFamily="34" charset="-128"/>
              </a:rPr>
              <a:t>take risks</a:t>
            </a:r>
            <a:r>
              <a:rPr lang="en-US" altLang="ja-JP" dirty="0">
                <a:latin typeface="Hiragino Sans W4" panose="020B0400000000000000" pitchFamily="34" charset="-128"/>
                <a:ea typeface="Hiragino Sans W4" panose="020B0400000000000000" pitchFamily="34" charset="-128"/>
              </a:rPr>
              <a:t>? Did we dare (</a:t>
            </a:r>
            <a:r>
              <a:rPr lang="ja-JP" altLang="en-US">
                <a:latin typeface="Hiragino Sans W4" panose="020B0400000000000000" pitchFamily="34" charset="-128"/>
                <a:ea typeface="Hiragino Sans W4" panose="020B0400000000000000" pitchFamily="34" charset="-128"/>
              </a:rPr>
              <a:t>敢えて） </a:t>
            </a:r>
            <a:r>
              <a:rPr lang="en-US" altLang="ja-JP" dirty="0">
                <a:solidFill>
                  <a:srgbClr val="FF0000"/>
                </a:solidFill>
                <a:latin typeface="Hiragino Sans W4" panose="020B0400000000000000" pitchFamily="34" charset="-128"/>
                <a:ea typeface="Hiragino Sans W4" panose="020B0400000000000000" pitchFamily="34" charset="-128"/>
              </a:rPr>
              <a:t>to defy expectations</a:t>
            </a:r>
            <a:r>
              <a:rPr lang="ja-JP" altLang="en-US">
                <a:solidFill>
                  <a:srgbClr val="FF0000"/>
                </a:solidFill>
                <a:latin typeface="Hiragino Sans W4" panose="020B0400000000000000" pitchFamily="34" charset="-128"/>
                <a:ea typeface="Hiragino Sans W4" panose="020B0400000000000000" pitchFamily="34" charset="-128"/>
              </a:rPr>
              <a:t>（予想外、想定外）</a:t>
            </a:r>
            <a:r>
              <a:rPr lang="en-US" altLang="ja-JP" dirty="0">
                <a:latin typeface="Hiragino Sans W4" panose="020B0400000000000000" pitchFamily="34" charset="-128"/>
                <a:ea typeface="Hiragino Sans W4" panose="020B0400000000000000" pitchFamily="34" charset="-128"/>
              </a:rPr>
              <a:t>?</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3F6F351E-B89C-CAF5-BB6A-744F40D11169}"/>
              </a:ext>
            </a:extLst>
          </p:cNvPr>
          <p:cNvSpPr txBox="1">
            <a:spLocks/>
          </p:cNvSpPr>
          <p:nvPr/>
        </p:nvSpPr>
        <p:spPr>
          <a:xfrm>
            <a:off x="468351" y="2579326"/>
            <a:ext cx="11273883" cy="1002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Did we challenge </a:t>
            </a:r>
            <a:r>
              <a:rPr lang="en-US" altLang="ja-JP" dirty="0">
                <a:solidFill>
                  <a:srgbClr val="FF0000"/>
                </a:solidFill>
                <a:latin typeface="Hiragino Sans W4" panose="020B0400000000000000" pitchFamily="34" charset="-128"/>
                <a:ea typeface="Hiragino Sans W4" panose="020B0400000000000000" pitchFamily="34" charset="-128"/>
              </a:rPr>
              <a:t>accepted wisdom </a:t>
            </a:r>
            <a:r>
              <a:rPr lang="ja-JP" altLang="en-US">
                <a:solidFill>
                  <a:srgbClr val="FF0000"/>
                </a:solidFill>
                <a:latin typeface="Hiragino Sans W4" panose="020B0400000000000000" pitchFamily="34" charset="-128"/>
                <a:ea typeface="Hiragino Sans W4" panose="020B0400000000000000" pitchFamily="34" charset="-128"/>
              </a:rPr>
              <a:t>（従来の考え方）</a:t>
            </a:r>
            <a:r>
              <a:rPr lang="en-US" altLang="ja-JP" dirty="0">
                <a:latin typeface="Hiragino Sans W4" panose="020B0400000000000000" pitchFamily="34" charset="-128"/>
                <a:ea typeface="Hiragino Sans W4" panose="020B0400000000000000" pitchFamily="34" charset="-128"/>
              </a:rPr>
              <a:t>and take on </a:t>
            </a:r>
            <a:r>
              <a:rPr lang="en-US" altLang="ja-JP" dirty="0">
                <a:solidFill>
                  <a:srgbClr val="FF0000"/>
                </a:solidFill>
                <a:latin typeface="Hiragino Sans W4" panose="020B0400000000000000" pitchFamily="34" charset="-128"/>
                <a:ea typeface="Hiragino Sans W4" panose="020B0400000000000000" pitchFamily="34" charset="-128"/>
              </a:rPr>
              <a:t>established systems(</a:t>
            </a:r>
            <a:r>
              <a:rPr lang="ja-JP" altLang="en-US">
                <a:solidFill>
                  <a:srgbClr val="FF0000"/>
                </a:solidFill>
                <a:latin typeface="Hiragino Sans W4" panose="020B0400000000000000" pitchFamily="34" charset="-128"/>
                <a:ea typeface="Hiragino Sans W4" panose="020B0400000000000000" pitchFamily="34" charset="-128"/>
              </a:rPr>
              <a:t>確率されたシステム）</a:t>
            </a:r>
            <a:r>
              <a:rPr lang="en-US" altLang="ja-JP" dirty="0">
                <a:latin typeface="Hiragino Sans W4" panose="020B0400000000000000" pitchFamily="34" charset="-128"/>
                <a:ea typeface="Hiragino Sans W4" panose="020B0400000000000000" pitchFamily="34" charset="-128"/>
              </a:rPr>
              <a:t>?</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299CF3E9-0460-30D5-3092-C9BA2DBE1737}"/>
              </a:ext>
            </a:extLst>
          </p:cNvPr>
          <p:cNvSpPr txBox="1">
            <a:spLocks/>
          </p:cNvSpPr>
          <p:nvPr/>
        </p:nvSpPr>
        <p:spPr>
          <a:xfrm>
            <a:off x="468351" y="3664097"/>
            <a:ext cx="11273883" cy="524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solidFill>
                  <a:srgbClr val="FF0000"/>
                </a:solidFill>
                <a:latin typeface="Hiragino Sans W4" panose="020B0400000000000000" pitchFamily="34" charset="-128"/>
                <a:ea typeface="Hiragino Sans W4" panose="020B0400000000000000" pitchFamily="34" charset="-128"/>
              </a:rPr>
              <a:t>I think I did, but we all did and we’re all doing it.</a:t>
            </a:r>
          </a:p>
        </p:txBody>
      </p:sp>
      <p:sp>
        <p:nvSpPr>
          <p:cNvPr id="12" name="Content Placeholder 2">
            <a:extLst>
              <a:ext uri="{FF2B5EF4-FFF2-40B4-BE49-F238E27FC236}">
                <a16:creationId xmlns:a16="http://schemas.microsoft.com/office/drawing/2014/main" id="{F047DCD9-AB82-0879-6AE0-6C3FBC4F1ED4}"/>
              </a:ext>
            </a:extLst>
          </p:cNvPr>
          <p:cNvSpPr txBox="1">
            <a:spLocks/>
          </p:cNvSpPr>
          <p:nvPr/>
        </p:nvSpPr>
        <p:spPr>
          <a:xfrm>
            <a:off x="468351" y="4270944"/>
            <a:ext cx="11273883" cy="1811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Or did we just </a:t>
            </a:r>
            <a:r>
              <a:rPr lang="en-US" altLang="ja-JP" dirty="0">
                <a:solidFill>
                  <a:srgbClr val="FF0000"/>
                </a:solidFill>
                <a:latin typeface="Hiragino Sans W4" panose="020B0400000000000000" pitchFamily="34" charset="-128"/>
                <a:ea typeface="Hiragino Sans W4" panose="020B0400000000000000" pitchFamily="34" charset="-128"/>
              </a:rPr>
              <a:t>go along with convention(</a:t>
            </a:r>
            <a:r>
              <a:rPr lang="ja-JP" altLang="en-US">
                <a:solidFill>
                  <a:srgbClr val="FF0000"/>
                </a:solidFill>
                <a:latin typeface="Hiragino Sans W4" panose="020B0400000000000000" pitchFamily="34" charset="-128"/>
                <a:ea typeface="Hiragino Sans W4" panose="020B0400000000000000" pitchFamily="34" charset="-128"/>
              </a:rPr>
              <a:t>慣例に迎合）</a:t>
            </a:r>
            <a:r>
              <a:rPr lang="en-US" altLang="ja-JP" dirty="0">
                <a:latin typeface="Hiragino Sans W4" panose="020B0400000000000000" pitchFamily="34" charset="-128"/>
                <a:ea typeface="Hiragino Sans W4" panose="020B0400000000000000" pitchFamily="34" charset="-128"/>
              </a:rPr>
              <a:t>, </a:t>
            </a:r>
            <a:r>
              <a:rPr lang="en-US" altLang="ja-JP" dirty="0">
                <a:solidFill>
                  <a:srgbClr val="FF0000"/>
                </a:solidFill>
                <a:latin typeface="Hiragino Sans W4" panose="020B0400000000000000" pitchFamily="34" charset="-128"/>
                <a:ea typeface="Hiragino Sans W4" panose="020B0400000000000000" pitchFamily="34" charset="-128"/>
              </a:rPr>
              <a:t>swim downstream</a:t>
            </a:r>
            <a:r>
              <a:rPr lang="en-US" altLang="ja-JP" dirty="0">
                <a:latin typeface="Hiragino Sans W4" panose="020B0400000000000000" pitchFamily="34" charset="-128"/>
                <a:ea typeface="Hiragino Sans W4" panose="020B0400000000000000" pitchFamily="34" charset="-128"/>
              </a:rPr>
              <a:t> so easily with the current and just </a:t>
            </a:r>
            <a:r>
              <a:rPr lang="en-US" altLang="ja-JP" dirty="0">
                <a:solidFill>
                  <a:srgbClr val="FF0000"/>
                </a:solidFill>
                <a:latin typeface="Hiragino Sans W4" panose="020B0400000000000000" pitchFamily="34" charset="-128"/>
                <a:ea typeface="Hiragino Sans W4" panose="020B0400000000000000" pitchFamily="34" charset="-128"/>
              </a:rPr>
              <a:t>give in</a:t>
            </a:r>
            <a:r>
              <a:rPr lang="en-US" altLang="ja-JP" dirty="0">
                <a:latin typeface="Hiragino Sans W4" panose="020B0400000000000000" pitchFamily="34" charset="-128"/>
                <a:ea typeface="Hiragino Sans W4" panose="020B0400000000000000" pitchFamily="34" charset="-128"/>
              </a:rPr>
              <a:t> because it was the easy way, it was the traditional way or it was the accepted way? </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2" name="Content Placeholder 2">
            <a:extLst>
              <a:ext uri="{FF2B5EF4-FFF2-40B4-BE49-F238E27FC236}">
                <a16:creationId xmlns:a16="http://schemas.microsoft.com/office/drawing/2014/main" id="{098CAE99-767D-E578-EB1E-1AD4C7E4203D}"/>
              </a:ext>
            </a:extLst>
          </p:cNvPr>
          <p:cNvSpPr txBox="1">
            <a:spLocks/>
          </p:cNvSpPr>
          <p:nvPr/>
        </p:nvSpPr>
        <p:spPr>
          <a:xfrm>
            <a:off x="468351" y="6164470"/>
            <a:ext cx="11273883" cy="5245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Remember this, </a:t>
            </a:r>
            <a:r>
              <a:rPr lang="en-US" altLang="ja-JP" dirty="0">
                <a:solidFill>
                  <a:srgbClr val="FF0000"/>
                </a:solidFill>
                <a:latin typeface="Hiragino Sans W4" panose="020B0400000000000000" pitchFamily="34" charset="-128"/>
                <a:ea typeface="Hiragino Sans W4" panose="020B0400000000000000" pitchFamily="34" charset="-128"/>
              </a:rPr>
              <a:t>nothing worth doing ever, ever, ever came easy</a:t>
            </a:r>
            <a:r>
              <a:rPr lang="en-US" altLang="ja-JP" dirty="0">
                <a:latin typeface="Hiragino Sans W4" panose="020B0400000000000000" pitchFamily="34" charset="-128"/>
                <a:ea typeface="Hiragino Sans W4" panose="020B0400000000000000" pitchFamily="34" charset="-128"/>
              </a:rPr>
              <a:t>.</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9909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BABC2-1C23-86E0-8F52-EE565EC38245}"/>
              </a:ext>
            </a:extLst>
          </p:cNvPr>
          <p:cNvSpPr txBox="1">
            <a:spLocks/>
          </p:cNvSpPr>
          <p:nvPr/>
        </p:nvSpPr>
        <p:spPr>
          <a:xfrm>
            <a:off x="359622" y="168994"/>
            <a:ext cx="115099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トランプ大統領スピーチ</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7CF8ED0C-E996-26E9-EB6F-FB8FB53667DF}"/>
              </a:ext>
            </a:extLst>
          </p:cNvPr>
          <p:cNvSpPr>
            <a:spLocks noGrp="1"/>
          </p:cNvSpPr>
          <p:nvPr>
            <p:ph idx="1"/>
          </p:nvPr>
        </p:nvSpPr>
        <p:spPr>
          <a:xfrm>
            <a:off x="468351" y="1494556"/>
            <a:ext cx="11273883" cy="369413"/>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Did we </a:t>
            </a:r>
            <a:r>
              <a:rPr lang="en-US" altLang="ja-JP" sz="1800" dirty="0">
                <a:solidFill>
                  <a:srgbClr val="FF0000"/>
                </a:solidFill>
                <a:latin typeface="Hiragino Sans W4" panose="020B0400000000000000" pitchFamily="34" charset="-128"/>
                <a:ea typeface="Hiragino Sans W4" panose="020B0400000000000000" pitchFamily="34" charset="-128"/>
              </a:rPr>
              <a:t>take risks</a:t>
            </a:r>
            <a:r>
              <a:rPr lang="en-US" altLang="ja-JP" sz="1800" dirty="0">
                <a:latin typeface="Hiragino Sans W4" panose="020B0400000000000000" pitchFamily="34" charset="-128"/>
                <a:ea typeface="Hiragino Sans W4" panose="020B0400000000000000" pitchFamily="34" charset="-128"/>
              </a:rPr>
              <a:t>? Did we dare (</a:t>
            </a:r>
            <a:r>
              <a:rPr lang="ja-JP" altLang="en-US" sz="1800">
                <a:latin typeface="Hiragino Sans W4" panose="020B0400000000000000" pitchFamily="34" charset="-128"/>
                <a:ea typeface="Hiragino Sans W4" panose="020B0400000000000000" pitchFamily="34" charset="-128"/>
              </a:rPr>
              <a:t>敢えて） </a:t>
            </a:r>
            <a:r>
              <a:rPr lang="en-US" altLang="ja-JP" sz="1800" dirty="0">
                <a:solidFill>
                  <a:srgbClr val="FF0000"/>
                </a:solidFill>
                <a:latin typeface="Hiragino Sans W4" panose="020B0400000000000000" pitchFamily="34" charset="-128"/>
                <a:ea typeface="Hiragino Sans W4" panose="020B0400000000000000" pitchFamily="34" charset="-128"/>
              </a:rPr>
              <a:t>to defy expectations</a:t>
            </a:r>
            <a:r>
              <a:rPr lang="ja-JP" altLang="en-US" sz="1800">
                <a:solidFill>
                  <a:srgbClr val="FF0000"/>
                </a:solidFill>
                <a:latin typeface="Hiragino Sans W4" panose="020B0400000000000000" pitchFamily="34" charset="-128"/>
                <a:ea typeface="Hiragino Sans W4" panose="020B0400000000000000" pitchFamily="34" charset="-128"/>
              </a:rPr>
              <a:t>（予想外、想定外）</a:t>
            </a:r>
            <a:r>
              <a:rPr lang="en-US" altLang="ja-JP" sz="1800" dirty="0">
                <a:latin typeface="Hiragino Sans W4" panose="020B0400000000000000" pitchFamily="34" charset="-128"/>
                <a:ea typeface="Hiragino Sans W4" panose="020B0400000000000000" pitchFamily="34" charset="-128"/>
              </a:rPr>
              <a:t>?</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3F6F351E-B89C-CAF5-BB6A-744F40D11169}"/>
              </a:ext>
            </a:extLst>
          </p:cNvPr>
          <p:cNvSpPr txBox="1">
            <a:spLocks/>
          </p:cNvSpPr>
          <p:nvPr/>
        </p:nvSpPr>
        <p:spPr>
          <a:xfrm>
            <a:off x="468351" y="2046516"/>
            <a:ext cx="11273883" cy="6145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Did we challenge </a:t>
            </a:r>
            <a:r>
              <a:rPr lang="en-US" altLang="ja-JP" sz="1800" dirty="0">
                <a:solidFill>
                  <a:srgbClr val="FF0000"/>
                </a:solidFill>
                <a:latin typeface="Hiragino Sans W4" panose="020B0400000000000000" pitchFamily="34" charset="-128"/>
                <a:ea typeface="Hiragino Sans W4" panose="020B0400000000000000" pitchFamily="34" charset="-128"/>
              </a:rPr>
              <a:t>accepted wisdom </a:t>
            </a:r>
            <a:r>
              <a:rPr lang="ja-JP" altLang="en-US" sz="1800">
                <a:solidFill>
                  <a:srgbClr val="FF0000"/>
                </a:solidFill>
                <a:latin typeface="Hiragino Sans W4" panose="020B0400000000000000" pitchFamily="34" charset="-128"/>
                <a:ea typeface="Hiragino Sans W4" panose="020B0400000000000000" pitchFamily="34" charset="-128"/>
              </a:rPr>
              <a:t>（従来の考え方）</a:t>
            </a:r>
            <a:r>
              <a:rPr lang="en-US" altLang="ja-JP" sz="1800" dirty="0">
                <a:latin typeface="Hiragino Sans W4" panose="020B0400000000000000" pitchFamily="34" charset="-128"/>
                <a:ea typeface="Hiragino Sans W4" panose="020B0400000000000000" pitchFamily="34" charset="-128"/>
              </a:rPr>
              <a:t>and take on </a:t>
            </a:r>
            <a:r>
              <a:rPr lang="en-US" altLang="ja-JP" sz="1800" dirty="0">
                <a:solidFill>
                  <a:srgbClr val="FF0000"/>
                </a:solidFill>
                <a:latin typeface="Hiragino Sans W4" panose="020B0400000000000000" pitchFamily="34" charset="-128"/>
                <a:ea typeface="Hiragino Sans W4" panose="020B0400000000000000" pitchFamily="34" charset="-128"/>
              </a:rPr>
              <a:t>established systems(</a:t>
            </a:r>
            <a:r>
              <a:rPr lang="ja-JP" altLang="en-US" sz="1800">
                <a:solidFill>
                  <a:srgbClr val="FF0000"/>
                </a:solidFill>
                <a:latin typeface="Hiragino Sans W4" panose="020B0400000000000000" pitchFamily="34" charset="-128"/>
                <a:ea typeface="Hiragino Sans W4" panose="020B0400000000000000" pitchFamily="34" charset="-128"/>
              </a:rPr>
              <a:t>確率されたシステム）</a:t>
            </a:r>
            <a:r>
              <a:rPr lang="en-US" altLang="ja-JP" sz="1800" dirty="0">
                <a:latin typeface="Hiragino Sans W4" panose="020B0400000000000000" pitchFamily="34" charset="-128"/>
                <a:ea typeface="Hiragino Sans W4" panose="020B0400000000000000" pitchFamily="34" charset="-128"/>
              </a:rPr>
              <a:t>?</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299CF3E9-0460-30D5-3092-C9BA2DBE1737}"/>
              </a:ext>
            </a:extLst>
          </p:cNvPr>
          <p:cNvSpPr txBox="1">
            <a:spLocks/>
          </p:cNvSpPr>
          <p:nvPr/>
        </p:nvSpPr>
        <p:spPr>
          <a:xfrm>
            <a:off x="468351" y="2843640"/>
            <a:ext cx="4455341" cy="701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solidFill>
                  <a:srgbClr val="FF0000"/>
                </a:solidFill>
                <a:latin typeface="Hiragino Sans W4" panose="020B0400000000000000" pitchFamily="34" charset="-128"/>
                <a:ea typeface="Hiragino Sans W4" panose="020B0400000000000000" pitchFamily="34" charset="-128"/>
              </a:rPr>
              <a:t>I think I did, but we all did and we’re all doing it.</a:t>
            </a:r>
          </a:p>
        </p:txBody>
      </p:sp>
      <p:sp>
        <p:nvSpPr>
          <p:cNvPr id="12" name="Content Placeholder 2">
            <a:extLst>
              <a:ext uri="{FF2B5EF4-FFF2-40B4-BE49-F238E27FC236}">
                <a16:creationId xmlns:a16="http://schemas.microsoft.com/office/drawing/2014/main" id="{F047DCD9-AB82-0879-6AE0-6C3FBC4F1ED4}"/>
              </a:ext>
            </a:extLst>
          </p:cNvPr>
          <p:cNvSpPr txBox="1">
            <a:spLocks/>
          </p:cNvSpPr>
          <p:nvPr/>
        </p:nvSpPr>
        <p:spPr>
          <a:xfrm>
            <a:off x="468351" y="3727595"/>
            <a:ext cx="4683941" cy="2063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Or did we just </a:t>
            </a:r>
            <a:r>
              <a:rPr lang="en-US" altLang="ja-JP" sz="1800" dirty="0">
                <a:solidFill>
                  <a:srgbClr val="FF0000"/>
                </a:solidFill>
                <a:latin typeface="Hiragino Sans W4" panose="020B0400000000000000" pitchFamily="34" charset="-128"/>
                <a:ea typeface="Hiragino Sans W4" panose="020B0400000000000000" pitchFamily="34" charset="-128"/>
              </a:rPr>
              <a:t>go along with convention(</a:t>
            </a:r>
            <a:r>
              <a:rPr lang="ja-JP" altLang="en-US" sz="1800">
                <a:solidFill>
                  <a:srgbClr val="FF0000"/>
                </a:solidFill>
                <a:latin typeface="Hiragino Sans W4" panose="020B0400000000000000" pitchFamily="34" charset="-128"/>
                <a:ea typeface="Hiragino Sans W4" panose="020B0400000000000000" pitchFamily="34" charset="-128"/>
              </a:rPr>
              <a:t>慣例に迎合）</a:t>
            </a:r>
            <a:r>
              <a:rPr lang="en-US" altLang="ja-JP" sz="1800" dirty="0">
                <a:latin typeface="Hiragino Sans W4" panose="020B0400000000000000" pitchFamily="34" charset="-128"/>
                <a:ea typeface="Hiragino Sans W4" panose="020B0400000000000000" pitchFamily="34" charset="-128"/>
              </a:rPr>
              <a:t>, </a:t>
            </a:r>
            <a:r>
              <a:rPr lang="en-US" altLang="ja-JP" sz="1800" dirty="0">
                <a:solidFill>
                  <a:srgbClr val="FF0000"/>
                </a:solidFill>
                <a:latin typeface="Hiragino Sans W4" panose="020B0400000000000000" pitchFamily="34" charset="-128"/>
                <a:ea typeface="Hiragino Sans W4" panose="020B0400000000000000" pitchFamily="34" charset="-128"/>
              </a:rPr>
              <a:t>swim downstream</a:t>
            </a:r>
            <a:r>
              <a:rPr lang="en-US" altLang="ja-JP" sz="1800" dirty="0">
                <a:latin typeface="Hiragino Sans W4" panose="020B0400000000000000" pitchFamily="34" charset="-128"/>
                <a:ea typeface="Hiragino Sans W4" panose="020B0400000000000000" pitchFamily="34" charset="-128"/>
              </a:rPr>
              <a:t> so easily with the current and just </a:t>
            </a:r>
            <a:r>
              <a:rPr lang="en-US" altLang="ja-JP" sz="1800" dirty="0">
                <a:solidFill>
                  <a:srgbClr val="FF0000"/>
                </a:solidFill>
                <a:latin typeface="Hiragino Sans W4" panose="020B0400000000000000" pitchFamily="34" charset="-128"/>
                <a:ea typeface="Hiragino Sans W4" panose="020B0400000000000000" pitchFamily="34" charset="-128"/>
              </a:rPr>
              <a:t>give in</a:t>
            </a:r>
            <a:r>
              <a:rPr lang="en-US" altLang="ja-JP" sz="1800" dirty="0">
                <a:latin typeface="Hiragino Sans W4" panose="020B0400000000000000" pitchFamily="34" charset="-128"/>
                <a:ea typeface="Hiragino Sans W4" panose="020B0400000000000000" pitchFamily="34" charset="-128"/>
              </a:rPr>
              <a:t> because it was the easy way, it was the traditional way or it was the accepted way? </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2" name="Content Placeholder 2">
            <a:extLst>
              <a:ext uri="{FF2B5EF4-FFF2-40B4-BE49-F238E27FC236}">
                <a16:creationId xmlns:a16="http://schemas.microsoft.com/office/drawing/2014/main" id="{098CAE99-767D-E578-EB1E-1AD4C7E4203D}"/>
              </a:ext>
            </a:extLst>
          </p:cNvPr>
          <p:cNvSpPr txBox="1">
            <a:spLocks/>
          </p:cNvSpPr>
          <p:nvPr/>
        </p:nvSpPr>
        <p:spPr>
          <a:xfrm>
            <a:off x="468351" y="5973155"/>
            <a:ext cx="4332249" cy="88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Remember this, </a:t>
            </a:r>
            <a:r>
              <a:rPr lang="en-US" altLang="ja-JP" sz="1800" dirty="0">
                <a:solidFill>
                  <a:srgbClr val="FF0000"/>
                </a:solidFill>
                <a:latin typeface="Hiragino Sans W4" panose="020B0400000000000000" pitchFamily="34" charset="-128"/>
                <a:ea typeface="Hiragino Sans W4" panose="020B0400000000000000" pitchFamily="34" charset="-128"/>
              </a:rPr>
              <a:t>nothing worth doing ever, ever, ever came easy</a:t>
            </a:r>
            <a:r>
              <a:rPr lang="en-US" altLang="ja-JP" sz="1800" dirty="0">
                <a:latin typeface="Hiragino Sans W4" panose="020B0400000000000000" pitchFamily="34" charset="-128"/>
                <a:ea typeface="Hiragino Sans W4" panose="020B0400000000000000" pitchFamily="34" charset="-128"/>
              </a:rPr>
              <a:t>.</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pic>
        <p:nvPicPr>
          <p:cNvPr id="4" name="オンライン メディア 3" descr="ENGLISH SPEECH | DONALD TRUMP: Never, Ever Give Up (English Subtitles)">
            <a:hlinkClick r:id="" action="ppaction://media"/>
            <a:extLst>
              <a:ext uri="{FF2B5EF4-FFF2-40B4-BE49-F238E27FC236}">
                <a16:creationId xmlns:a16="http://schemas.microsoft.com/office/drawing/2014/main" id="{DCBC9A6D-D2E4-649E-12E2-993760629AE2}"/>
              </a:ext>
            </a:extLst>
          </p:cNvPr>
          <p:cNvPicPr>
            <a:picLocks noRot="1" noChangeAspect="1"/>
          </p:cNvPicPr>
          <p:nvPr>
            <a:videoFile r:link="rId1"/>
          </p:nvPr>
        </p:nvPicPr>
        <p:blipFill>
          <a:blip r:embed="rId3"/>
          <a:stretch>
            <a:fillRect/>
          </a:stretch>
        </p:blipFill>
        <p:spPr>
          <a:xfrm>
            <a:off x="5152292" y="2810519"/>
            <a:ext cx="6891216" cy="3893537"/>
          </a:xfrm>
          <a:prstGeom prst="rect">
            <a:avLst/>
          </a:prstGeom>
        </p:spPr>
      </p:pic>
    </p:spTree>
    <p:extLst>
      <p:ext uri="{BB962C8B-B14F-4D97-AF65-F5344CB8AC3E}">
        <p14:creationId xmlns:p14="http://schemas.microsoft.com/office/powerpoint/2010/main" val="188181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710D0F-B855-1A35-DFCA-CA9EF882915E}"/>
              </a:ext>
            </a:extLst>
          </p:cNvPr>
          <p:cNvSpPr>
            <a:spLocks noGrp="1"/>
          </p:cNvSpPr>
          <p:nvPr>
            <p:ph idx="1"/>
          </p:nvPr>
        </p:nvSpPr>
        <p:spPr>
          <a:xfrm>
            <a:off x="468351" y="298802"/>
            <a:ext cx="11273883" cy="1477244"/>
          </a:xfrm>
        </p:spPr>
        <p:txBody>
          <a:bodyPr>
            <a:normAutofit/>
          </a:bodyPr>
          <a:lstStyle/>
          <a:p>
            <a:pPr>
              <a:lnSpc>
                <a:spcPct val="100000"/>
              </a:lnSpc>
            </a:pPr>
            <a:r>
              <a:rPr lang="en-US" altLang="ja-JP" sz="2000" dirty="0">
                <a:latin typeface="Hiragino Sans W4" panose="020B0400000000000000" pitchFamily="34" charset="-128"/>
                <a:ea typeface="Hiragino Sans W4" panose="020B0400000000000000" pitchFamily="34" charset="-128"/>
              </a:rPr>
              <a:t>Following your convictions means you must be </a:t>
            </a:r>
            <a:r>
              <a:rPr lang="en-US" altLang="ja-JP" sz="2000" dirty="0">
                <a:solidFill>
                  <a:srgbClr val="FF0000"/>
                </a:solidFill>
                <a:latin typeface="Hiragino Sans W4" panose="020B0400000000000000" pitchFamily="34" charset="-128"/>
                <a:ea typeface="Hiragino Sans W4" panose="020B0400000000000000" pitchFamily="34" charset="-128"/>
              </a:rPr>
              <a:t>willing to face criticism</a:t>
            </a:r>
            <a:r>
              <a:rPr lang="ja-JP" altLang="en-US" sz="2000">
                <a:solidFill>
                  <a:srgbClr val="FF0000"/>
                </a:solidFill>
                <a:latin typeface="Hiragino Sans W4" panose="020B0400000000000000" pitchFamily="34" charset="-128"/>
                <a:ea typeface="Hiragino Sans W4" panose="020B0400000000000000" pitchFamily="34" charset="-128"/>
              </a:rPr>
              <a:t>（批判を直面し）</a:t>
            </a:r>
            <a:r>
              <a:rPr lang="ja-JP" altLang="en-US" sz="2000">
                <a:latin typeface="Hiragino Sans W4" panose="020B0400000000000000" pitchFamily="34" charset="-128"/>
                <a:ea typeface="Hiragino Sans W4" panose="020B0400000000000000" pitchFamily="34" charset="-128"/>
              </a:rPr>
              <a:t> </a:t>
            </a:r>
            <a:r>
              <a:rPr lang="en-US" altLang="ja-JP" sz="2000" dirty="0">
                <a:latin typeface="Hiragino Sans W4" panose="020B0400000000000000" pitchFamily="34" charset="-128"/>
                <a:ea typeface="Hiragino Sans W4" panose="020B0400000000000000" pitchFamily="34" charset="-128"/>
              </a:rPr>
              <a:t>from those who </a:t>
            </a:r>
            <a:r>
              <a:rPr lang="en-US" altLang="ja-JP" sz="2000" dirty="0">
                <a:solidFill>
                  <a:srgbClr val="FF0000"/>
                </a:solidFill>
                <a:latin typeface="Hiragino Sans W4" panose="020B0400000000000000" pitchFamily="34" charset="-128"/>
                <a:ea typeface="Hiragino Sans W4" panose="020B0400000000000000" pitchFamily="34" charset="-128"/>
              </a:rPr>
              <a:t>lack the same courage </a:t>
            </a:r>
            <a:r>
              <a:rPr lang="en-US" altLang="ja-JP" sz="2000" dirty="0">
                <a:latin typeface="Hiragino Sans W4" panose="020B0400000000000000" pitchFamily="34" charset="-128"/>
                <a:ea typeface="Hiragino Sans W4" panose="020B0400000000000000" pitchFamily="34" charset="-128"/>
              </a:rPr>
              <a:t>to do what is right. And they know what is right, but they </a:t>
            </a:r>
            <a:r>
              <a:rPr lang="en-US" altLang="ja-JP" sz="2000" dirty="0">
                <a:solidFill>
                  <a:srgbClr val="FF0000"/>
                </a:solidFill>
                <a:latin typeface="Hiragino Sans W4" panose="020B0400000000000000" pitchFamily="34" charset="-128"/>
                <a:ea typeface="Hiragino Sans W4" panose="020B0400000000000000" pitchFamily="34" charset="-128"/>
              </a:rPr>
              <a:t>don’t have the courage or the guts or the stamina</a:t>
            </a:r>
            <a:r>
              <a:rPr lang="ja-JP" altLang="en-US" sz="2000">
                <a:solidFill>
                  <a:srgbClr val="FF0000"/>
                </a:solidFill>
                <a:latin typeface="Hiragino Sans W4" panose="020B0400000000000000" pitchFamily="34" charset="-128"/>
                <a:ea typeface="Hiragino Sans W4" panose="020B0400000000000000" pitchFamily="34" charset="-128"/>
              </a:rPr>
              <a:t>（彼らは勇気を持つガッツもスタミナもない人たちだ）</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sp>
        <p:nvSpPr>
          <p:cNvPr id="6" name="Content Placeholder 2">
            <a:extLst>
              <a:ext uri="{FF2B5EF4-FFF2-40B4-BE49-F238E27FC236}">
                <a16:creationId xmlns:a16="http://schemas.microsoft.com/office/drawing/2014/main" id="{51BC9ECA-FF47-388E-D3C4-F795CDD92D35}"/>
              </a:ext>
            </a:extLst>
          </p:cNvPr>
          <p:cNvSpPr txBox="1">
            <a:spLocks/>
          </p:cNvSpPr>
          <p:nvPr/>
        </p:nvSpPr>
        <p:spPr>
          <a:xfrm>
            <a:off x="468351" y="1940192"/>
            <a:ext cx="11273883" cy="703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I know that each of you will be </a:t>
            </a:r>
            <a:r>
              <a:rPr lang="en-US" altLang="ja-JP" sz="2000" dirty="0">
                <a:solidFill>
                  <a:srgbClr val="FF0000"/>
                </a:solidFill>
                <a:latin typeface="Hiragino Sans W4" panose="020B0400000000000000" pitchFamily="34" charset="-128"/>
                <a:ea typeface="Hiragino Sans W4" panose="020B0400000000000000" pitchFamily="34" charset="-128"/>
              </a:rPr>
              <a:t>a warrior for the truth</a:t>
            </a:r>
            <a:r>
              <a:rPr lang="en-US" altLang="ja-JP" sz="2000" dirty="0">
                <a:latin typeface="Hiragino Sans W4" panose="020B0400000000000000" pitchFamily="34" charset="-128"/>
                <a:ea typeface="Hiragino Sans W4" panose="020B0400000000000000" pitchFamily="34" charset="-128"/>
              </a:rPr>
              <a:t>, will be a warrior for our country</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sp>
        <p:nvSpPr>
          <p:cNvPr id="7" name="Content Placeholder 2">
            <a:extLst>
              <a:ext uri="{FF2B5EF4-FFF2-40B4-BE49-F238E27FC236}">
                <a16:creationId xmlns:a16="http://schemas.microsoft.com/office/drawing/2014/main" id="{377FAABF-26C0-C0CB-F27F-E3DAD7598B4B}"/>
              </a:ext>
            </a:extLst>
          </p:cNvPr>
          <p:cNvSpPr txBox="1">
            <a:spLocks/>
          </p:cNvSpPr>
          <p:nvPr/>
        </p:nvSpPr>
        <p:spPr>
          <a:xfrm>
            <a:off x="468351" y="2807723"/>
            <a:ext cx="11273883" cy="703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and for your family. I know that each of you will do what is right, </a:t>
            </a:r>
            <a:r>
              <a:rPr lang="en-US" altLang="ja-JP" sz="2000" dirty="0">
                <a:solidFill>
                  <a:srgbClr val="FF0000"/>
                </a:solidFill>
                <a:latin typeface="Hiragino Sans W4" panose="020B0400000000000000" pitchFamily="34" charset="-128"/>
                <a:ea typeface="Hiragino Sans W4" panose="020B0400000000000000" pitchFamily="34" charset="-128"/>
              </a:rPr>
              <a:t>not what is the easy way</a:t>
            </a:r>
            <a:r>
              <a:rPr lang="en-US" altLang="ja-JP" sz="2000" dirty="0">
                <a:latin typeface="Hiragino Sans W4" panose="020B0400000000000000" pitchFamily="34" charset="-128"/>
                <a:ea typeface="Hiragino Sans W4" panose="020B0400000000000000" pitchFamily="34" charset="-128"/>
              </a:rPr>
              <a:t>, and that you will</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sp>
        <p:nvSpPr>
          <p:cNvPr id="8" name="Content Placeholder 2">
            <a:extLst>
              <a:ext uri="{FF2B5EF4-FFF2-40B4-BE49-F238E27FC236}">
                <a16:creationId xmlns:a16="http://schemas.microsoft.com/office/drawing/2014/main" id="{E3D41BC2-DC6D-F3DF-9BE8-5DB12DD37CB8}"/>
              </a:ext>
            </a:extLst>
          </p:cNvPr>
          <p:cNvSpPr txBox="1">
            <a:spLocks/>
          </p:cNvSpPr>
          <p:nvPr/>
        </p:nvSpPr>
        <p:spPr>
          <a:xfrm>
            <a:off x="468351" y="3675254"/>
            <a:ext cx="11273883" cy="703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In my short time in Washington I’ve seen </a:t>
            </a:r>
            <a:r>
              <a:rPr lang="en-US" altLang="ja-JP" sz="2000" dirty="0">
                <a:solidFill>
                  <a:srgbClr val="FF0000"/>
                </a:solidFill>
                <a:latin typeface="Hiragino Sans W4" panose="020B0400000000000000" pitchFamily="34" charset="-128"/>
                <a:ea typeface="Hiragino Sans W4" panose="020B0400000000000000" pitchFamily="34" charset="-128"/>
              </a:rPr>
              <a:t>firsthand</a:t>
            </a:r>
            <a:r>
              <a:rPr lang="en-US" altLang="ja-JP" sz="2000" dirty="0">
                <a:latin typeface="Hiragino Sans W4" panose="020B0400000000000000" pitchFamily="34" charset="-128"/>
                <a:ea typeface="Hiragino Sans W4" panose="020B0400000000000000" pitchFamily="34" charset="-128"/>
              </a:rPr>
              <a:t> how </a:t>
            </a:r>
            <a:r>
              <a:rPr lang="en-US" altLang="ja-JP" sz="2000" dirty="0">
                <a:solidFill>
                  <a:srgbClr val="FF0000"/>
                </a:solidFill>
                <a:latin typeface="Hiragino Sans W4" panose="020B0400000000000000" pitchFamily="34" charset="-128"/>
                <a:ea typeface="Hiragino Sans W4" panose="020B0400000000000000" pitchFamily="34" charset="-128"/>
              </a:rPr>
              <a:t>the system is broken</a:t>
            </a:r>
            <a:r>
              <a:rPr lang="ja-JP" altLang="en-US" sz="2000">
                <a:solidFill>
                  <a:srgbClr val="FF0000"/>
                </a:solidFill>
                <a:latin typeface="Hiragino Sans W4" panose="020B0400000000000000" pitchFamily="34" charset="-128"/>
                <a:ea typeface="Hiragino Sans W4" panose="020B0400000000000000" pitchFamily="34" charset="-128"/>
              </a:rPr>
              <a:t>（システムは壊れていた）</a:t>
            </a:r>
            <a:r>
              <a:rPr lang="en-US" altLang="ja-JP" sz="2000" dirty="0">
                <a:solidFill>
                  <a:srgbClr val="FF0000"/>
                </a:solidFill>
                <a:latin typeface="Hiragino Sans W4" panose="020B0400000000000000" pitchFamily="34" charset="-128"/>
                <a:ea typeface="Hiragino Sans W4" panose="020B0400000000000000" pitchFamily="34" charset="-128"/>
              </a:rPr>
              <a:t>.</a:t>
            </a:r>
          </a:p>
        </p:txBody>
      </p:sp>
      <p:sp>
        <p:nvSpPr>
          <p:cNvPr id="9" name="Content Placeholder 2">
            <a:extLst>
              <a:ext uri="{FF2B5EF4-FFF2-40B4-BE49-F238E27FC236}">
                <a16:creationId xmlns:a16="http://schemas.microsoft.com/office/drawing/2014/main" id="{1EAD28FD-F85D-2292-10F9-A462C3B9C51C}"/>
              </a:ext>
            </a:extLst>
          </p:cNvPr>
          <p:cNvSpPr txBox="1">
            <a:spLocks/>
          </p:cNvSpPr>
          <p:nvPr/>
        </p:nvSpPr>
        <p:spPr>
          <a:xfrm>
            <a:off x="468351" y="4542785"/>
            <a:ext cx="11273883" cy="703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A small group of failed voices </a:t>
            </a:r>
            <a:r>
              <a:rPr lang="en-US" altLang="ja-JP" sz="2000" dirty="0">
                <a:solidFill>
                  <a:srgbClr val="FF0000"/>
                </a:solidFill>
                <a:latin typeface="Hiragino Sans W4" panose="020B0400000000000000" pitchFamily="34" charset="-128"/>
                <a:ea typeface="Hiragino Sans W4" panose="020B0400000000000000" pitchFamily="34" charset="-128"/>
              </a:rPr>
              <a:t>who think they know everything </a:t>
            </a:r>
            <a:r>
              <a:rPr lang="en-US" altLang="ja-JP" sz="2000" dirty="0">
                <a:latin typeface="Hiragino Sans W4" panose="020B0400000000000000" pitchFamily="34" charset="-128"/>
                <a:ea typeface="Hiragino Sans W4" panose="020B0400000000000000" pitchFamily="34" charset="-128"/>
              </a:rPr>
              <a:t>and understand everyone want</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8792A035-1646-D166-2AE2-5BB63CAA0B5D}"/>
              </a:ext>
            </a:extLst>
          </p:cNvPr>
          <p:cNvSpPr txBox="1">
            <a:spLocks/>
          </p:cNvSpPr>
          <p:nvPr/>
        </p:nvSpPr>
        <p:spPr>
          <a:xfrm>
            <a:off x="468351" y="5410317"/>
            <a:ext cx="11273883" cy="492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to tell everybody else </a:t>
            </a:r>
            <a:r>
              <a:rPr lang="en-US" altLang="ja-JP" sz="2000" dirty="0">
                <a:solidFill>
                  <a:srgbClr val="FF0000"/>
                </a:solidFill>
                <a:latin typeface="Hiragino Sans W4" panose="020B0400000000000000" pitchFamily="34" charset="-128"/>
                <a:ea typeface="Hiragino Sans W4" panose="020B0400000000000000" pitchFamily="34" charset="-128"/>
              </a:rPr>
              <a:t>how to live and what to do and how to think.</a:t>
            </a:r>
          </a:p>
        </p:txBody>
      </p:sp>
      <p:sp>
        <p:nvSpPr>
          <p:cNvPr id="11" name="Content Placeholder 2">
            <a:extLst>
              <a:ext uri="{FF2B5EF4-FFF2-40B4-BE49-F238E27FC236}">
                <a16:creationId xmlns:a16="http://schemas.microsoft.com/office/drawing/2014/main" id="{A118D7E5-7FFC-795F-839E-A7DC46EF15EE}"/>
              </a:ext>
            </a:extLst>
          </p:cNvPr>
          <p:cNvSpPr txBox="1">
            <a:spLocks/>
          </p:cNvSpPr>
          <p:nvPr/>
        </p:nvSpPr>
        <p:spPr>
          <a:xfrm>
            <a:off x="468351" y="6066831"/>
            <a:ext cx="11273883" cy="492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000" dirty="0">
                <a:latin typeface="Hiragino Sans W4" panose="020B0400000000000000" pitchFamily="34" charset="-128"/>
                <a:ea typeface="Hiragino Sans W4" panose="020B0400000000000000" pitchFamily="34" charset="-128"/>
              </a:rPr>
              <a:t>But you aren’t going to let </a:t>
            </a:r>
            <a:r>
              <a:rPr lang="en-US" altLang="ja-JP" sz="2000" dirty="0">
                <a:solidFill>
                  <a:srgbClr val="FF0000"/>
                </a:solidFill>
                <a:latin typeface="Hiragino Sans W4" panose="020B0400000000000000" pitchFamily="34" charset="-128"/>
                <a:ea typeface="Hiragino Sans W4" panose="020B0400000000000000" pitchFamily="34" charset="-128"/>
              </a:rPr>
              <a:t>other people tell you what you believe,</a:t>
            </a:r>
          </a:p>
        </p:txBody>
      </p:sp>
    </p:spTree>
    <p:extLst>
      <p:ext uri="{BB962C8B-B14F-4D97-AF65-F5344CB8AC3E}">
        <p14:creationId xmlns:p14="http://schemas.microsoft.com/office/powerpoint/2010/main" val="25297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710D0F-B855-1A35-DFCA-CA9EF882915E}"/>
              </a:ext>
            </a:extLst>
          </p:cNvPr>
          <p:cNvSpPr>
            <a:spLocks noGrp="1"/>
          </p:cNvSpPr>
          <p:nvPr>
            <p:ph idx="1"/>
          </p:nvPr>
        </p:nvSpPr>
        <p:spPr>
          <a:xfrm>
            <a:off x="468351" y="298802"/>
            <a:ext cx="11273883" cy="703385"/>
          </a:xfrm>
        </p:spPr>
        <p:txBody>
          <a:bodyPr>
            <a:noAutofit/>
          </a:bodyPr>
          <a:lstStyle/>
          <a:p>
            <a:pPr>
              <a:lnSpc>
                <a:spcPct val="100000"/>
              </a:lnSpc>
            </a:pPr>
            <a:r>
              <a:rPr lang="en-US" altLang="ja-JP" sz="1600" dirty="0">
                <a:latin typeface="Hiragino Sans W4" panose="020B0400000000000000" pitchFamily="34" charset="-128"/>
                <a:ea typeface="Hiragino Sans W4" panose="020B0400000000000000" pitchFamily="34" charset="-128"/>
              </a:rPr>
              <a:t>Following your convictions means you must be </a:t>
            </a:r>
            <a:r>
              <a:rPr lang="en-US" altLang="ja-JP" sz="1600" dirty="0">
                <a:solidFill>
                  <a:srgbClr val="FF0000"/>
                </a:solidFill>
                <a:latin typeface="Hiragino Sans W4" panose="020B0400000000000000" pitchFamily="34" charset="-128"/>
                <a:ea typeface="Hiragino Sans W4" panose="020B0400000000000000" pitchFamily="34" charset="-128"/>
              </a:rPr>
              <a:t>willing to face criticism</a:t>
            </a:r>
            <a:r>
              <a:rPr lang="ja-JP" altLang="en-US" sz="1600">
                <a:solidFill>
                  <a:srgbClr val="FF0000"/>
                </a:solidFill>
                <a:latin typeface="Hiragino Sans W4" panose="020B0400000000000000" pitchFamily="34" charset="-128"/>
                <a:ea typeface="Hiragino Sans W4" panose="020B0400000000000000" pitchFamily="34" charset="-128"/>
              </a:rPr>
              <a:t>（批判を直面し）</a:t>
            </a:r>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from those who </a:t>
            </a:r>
            <a:r>
              <a:rPr lang="en-US" altLang="ja-JP" sz="1600" dirty="0">
                <a:solidFill>
                  <a:srgbClr val="FF0000"/>
                </a:solidFill>
                <a:latin typeface="Hiragino Sans W4" panose="020B0400000000000000" pitchFamily="34" charset="-128"/>
                <a:ea typeface="Hiragino Sans W4" panose="020B0400000000000000" pitchFamily="34" charset="-128"/>
              </a:rPr>
              <a:t>lack the same courage </a:t>
            </a:r>
            <a:r>
              <a:rPr lang="en-US" altLang="ja-JP" sz="1600" dirty="0">
                <a:latin typeface="Hiragino Sans W4" panose="020B0400000000000000" pitchFamily="34" charset="-128"/>
                <a:ea typeface="Hiragino Sans W4" panose="020B0400000000000000" pitchFamily="34" charset="-128"/>
              </a:rPr>
              <a:t>to do what is right. And they know what is right, but they </a:t>
            </a:r>
            <a:r>
              <a:rPr lang="en-US" altLang="ja-JP" sz="1600" dirty="0">
                <a:solidFill>
                  <a:srgbClr val="FF0000"/>
                </a:solidFill>
                <a:latin typeface="Hiragino Sans W4" panose="020B0400000000000000" pitchFamily="34" charset="-128"/>
                <a:ea typeface="Hiragino Sans W4" panose="020B0400000000000000" pitchFamily="34" charset="-128"/>
              </a:rPr>
              <a:t>don’t have the courage or the guts or the stamina</a:t>
            </a:r>
            <a:r>
              <a:rPr lang="ja-JP" altLang="en-US" sz="1600">
                <a:solidFill>
                  <a:srgbClr val="FF0000"/>
                </a:solidFill>
                <a:latin typeface="Hiragino Sans W4" panose="020B0400000000000000" pitchFamily="34" charset="-128"/>
                <a:ea typeface="Hiragino Sans W4" panose="020B0400000000000000" pitchFamily="34" charset="-128"/>
              </a:rPr>
              <a:t>（彼らは勇気を持つガッツもスタミナもない人たちだ）</a:t>
            </a:r>
            <a:endParaRPr lang="en-US" altLang="ja-JP" sz="1600" dirty="0">
              <a:solidFill>
                <a:srgbClr val="FF0000"/>
              </a:solidFill>
              <a:latin typeface="Hiragino Sans W4" panose="020B0400000000000000" pitchFamily="34" charset="-128"/>
              <a:ea typeface="Hiragino Sans W4" panose="020B0400000000000000" pitchFamily="34" charset="-128"/>
            </a:endParaRPr>
          </a:p>
        </p:txBody>
      </p:sp>
      <p:sp>
        <p:nvSpPr>
          <p:cNvPr id="6" name="Content Placeholder 2">
            <a:extLst>
              <a:ext uri="{FF2B5EF4-FFF2-40B4-BE49-F238E27FC236}">
                <a16:creationId xmlns:a16="http://schemas.microsoft.com/office/drawing/2014/main" id="{51BC9ECA-FF47-388E-D3C4-F795CDD92D35}"/>
              </a:ext>
            </a:extLst>
          </p:cNvPr>
          <p:cNvSpPr txBox="1">
            <a:spLocks/>
          </p:cNvSpPr>
          <p:nvPr/>
        </p:nvSpPr>
        <p:spPr>
          <a:xfrm>
            <a:off x="468351" y="1310953"/>
            <a:ext cx="11273883" cy="3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I know that each of you will be </a:t>
            </a:r>
            <a:r>
              <a:rPr lang="en-US" altLang="ja-JP" sz="1600" dirty="0">
                <a:solidFill>
                  <a:srgbClr val="FF0000"/>
                </a:solidFill>
                <a:latin typeface="Hiragino Sans W4" panose="020B0400000000000000" pitchFamily="34" charset="-128"/>
                <a:ea typeface="Hiragino Sans W4" panose="020B0400000000000000" pitchFamily="34" charset="-128"/>
              </a:rPr>
              <a:t>a warrior for the truth</a:t>
            </a:r>
            <a:r>
              <a:rPr lang="en-US" altLang="ja-JP" sz="1600" dirty="0">
                <a:latin typeface="Hiragino Sans W4" panose="020B0400000000000000" pitchFamily="34" charset="-128"/>
                <a:ea typeface="Hiragino Sans W4" panose="020B0400000000000000" pitchFamily="34" charset="-128"/>
              </a:rPr>
              <a:t>, will be a warrior for our country</a:t>
            </a:r>
            <a:endParaRPr lang="en-US" altLang="ja-JP" sz="1600" dirty="0">
              <a:solidFill>
                <a:srgbClr val="FF0000"/>
              </a:solidFill>
              <a:latin typeface="Hiragino Sans W4" panose="020B0400000000000000" pitchFamily="34" charset="-128"/>
              <a:ea typeface="Hiragino Sans W4" panose="020B0400000000000000" pitchFamily="34" charset="-128"/>
            </a:endParaRPr>
          </a:p>
        </p:txBody>
      </p:sp>
      <p:sp>
        <p:nvSpPr>
          <p:cNvPr id="7" name="Content Placeholder 2">
            <a:extLst>
              <a:ext uri="{FF2B5EF4-FFF2-40B4-BE49-F238E27FC236}">
                <a16:creationId xmlns:a16="http://schemas.microsoft.com/office/drawing/2014/main" id="{377FAABF-26C0-C0CB-F27F-E3DAD7598B4B}"/>
              </a:ext>
            </a:extLst>
          </p:cNvPr>
          <p:cNvSpPr txBox="1">
            <a:spLocks/>
          </p:cNvSpPr>
          <p:nvPr/>
        </p:nvSpPr>
        <p:spPr>
          <a:xfrm>
            <a:off x="468351" y="1983112"/>
            <a:ext cx="11273883" cy="363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and for your family. I know that each of you will do what is right, </a:t>
            </a:r>
            <a:r>
              <a:rPr lang="en-US" altLang="ja-JP" sz="1600" dirty="0">
                <a:solidFill>
                  <a:srgbClr val="FF0000"/>
                </a:solidFill>
                <a:latin typeface="Hiragino Sans W4" panose="020B0400000000000000" pitchFamily="34" charset="-128"/>
                <a:ea typeface="Hiragino Sans W4" panose="020B0400000000000000" pitchFamily="34" charset="-128"/>
              </a:rPr>
              <a:t>not what is the easy way</a:t>
            </a:r>
            <a:r>
              <a:rPr lang="en-US" altLang="ja-JP" sz="1600" dirty="0">
                <a:latin typeface="Hiragino Sans W4" panose="020B0400000000000000" pitchFamily="34" charset="-128"/>
                <a:ea typeface="Hiragino Sans W4" panose="020B0400000000000000" pitchFamily="34" charset="-128"/>
              </a:rPr>
              <a:t>, and that you will</a:t>
            </a:r>
            <a:endParaRPr lang="en-US" altLang="ja-JP" sz="1600" dirty="0">
              <a:solidFill>
                <a:srgbClr val="FF0000"/>
              </a:solidFill>
              <a:latin typeface="Hiragino Sans W4" panose="020B0400000000000000" pitchFamily="34" charset="-128"/>
              <a:ea typeface="Hiragino Sans W4" panose="020B0400000000000000" pitchFamily="34" charset="-128"/>
            </a:endParaRPr>
          </a:p>
        </p:txBody>
      </p:sp>
      <p:sp>
        <p:nvSpPr>
          <p:cNvPr id="8" name="Content Placeholder 2">
            <a:extLst>
              <a:ext uri="{FF2B5EF4-FFF2-40B4-BE49-F238E27FC236}">
                <a16:creationId xmlns:a16="http://schemas.microsoft.com/office/drawing/2014/main" id="{E3D41BC2-DC6D-F3DF-9BE8-5DB12DD37CB8}"/>
              </a:ext>
            </a:extLst>
          </p:cNvPr>
          <p:cNvSpPr txBox="1">
            <a:spLocks/>
          </p:cNvSpPr>
          <p:nvPr/>
        </p:nvSpPr>
        <p:spPr>
          <a:xfrm>
            <a:off x="468351" y="2655272"/>
            <a:ext cx="4596019" cy="885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In my short time in Washington I’ve seen </a:t>
            </a:r>
            <a:r>
              <a:rPr lang="en-US" altLang="ja-JP" sz="1600" dirty="0">
                <a:solidFill>
                  <a:srgbClr val="FF0000"/>
                </a:solidFill>
                <a:latin typeface="Hiragino Sans W4" panose="020B0400000000000000" pitchFamily="34" charset="-128"/>
                <a:ea typeface="Hiragino Sans W4" panose="020B0400000000000000" pitchFamily="34" charset="-128"/>
              </a:rPr>
              <a:t>firsthand</a:t>
            </a:r>
            <a:r>
              <a:rPr lang="en-US" altLang="ja-JP" sz="1600" dirty="0">
                <a:latin typeface="Hiragino Sans W4" panose="020B0400000000000000" pitchFamily="34" charset="-128"/>
                <a:ea typeface="Hiragino Sans W4" panose="020B0400000000000000" pitchFamily="34" charset="-128"/>
              </a:rPr>
              <a:t> how </a:t>
            </a:r>
            <a:r>
              <a:rPr lang="en-US" altLang="ja-JP" sz="1600" dirty="0">
                <a:solidFill>
                  <a:srgbClr val="FF0000"/>
                </a:solidFill>
                <a:latin typeface="Hiragino Sans W4" panose="020B0400000000000000" pitchFamily="34" charset="-128"/>
                <a:ea typeface="Hiragino Sans W4" panose="020B0400000000000000" pitchFamily="34" charset="-128"/>
              </a:rPr>
              <a:t>the system is broken</a:t>
            </a:r>
            <a:r>
              <a:rPr lang="ja-JP" altLang="en-US" sz="1600">
                <a:solidFill>
                  <a:srgbClr val="FF0000"/>
                </a:solidFill>
                <a:latin typeface="Hiragino Sans W4" panose="020B0400000000000000" pitchFamily="34" charset="-128"/>
                <a:ea typeface="Hiragino Sans W4" panose="020B0400000000000000" pitchFamily="34" charset="-128"/>
              </a:rPr>
              <a:t>（システムは壊れていた）</a:t>
            </a:r>
            <a:r>
              <a:rPr lang="en-US" altLang="ja-JP" sz="1600" dirty="0">
                <a:solidFill>
                  <a:srgbClr val="FF0000"/>
                </a:solidFill>
                <a:latin typeface="Hiragino Sans W4" panose="020B0400000000000000" pitchFamily="34" charset="-128"/>
                <a:ea typeface="Hiragino Sans W4" panose="020B0400000000000000" pitchFamily="34" charset="-128"/>
              </a:rPr>
              <a:t>.</a:t>
            </a:r>
          </a:p>
        </p:txBody>
      </p:sp>
      <p:sp>
        <p:nvSpPr>
          <p:cNvPr id="9" name="Content Placeholder 2">
            <a:extLst>
              <a:ext uri="{FF2B5EF4-FFF2-40B4-BE49-F238E27FC236}">
                <a16:creationId xmlns:a16="http://schemas.microsoft.com/office/drawing/2014/main" id="{1EAD28FD-F85D-2292-10F9-A462C3B9C51C}"/>
              </a:ext>
            </a:extLst>
          </p:cNvPr>
          <p:cNvSpPr txBox="1">
            <a:spLocks/>
          </p:cNvSpPr>
          <p:nvPr/>
        </p:nvSpPr>
        <p:spPr>
          <a:xfrm>
            <a:off x="468352" y="3849093"/>
            <a:ext cx="4314664" cy="890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A small group of failed voices </a:t>
            </a:r>
            <a:r>
              <a:rPr lang="en-US" altLang="ja-JP" sz="1600" dirty="0">
                <a:solidFill>
                  <a:srgbClr val="FF0000"/>
                </a:solidFill>
                <a:latin typeface="Hiragino Sans W4" panose="020B0400000000000000" pitchFamily="34" charset="-128"/>
                <a:ea typeface="Hiragino Sans W4" panose="020B0400000000000000" pitchFamily="34" charset="-128"/>
              </a:rPr>
              <a:t>who think they know everything </a:t>
            </a:r>
            <a:r>
              <a:rPr lang="en-US" altLang="ja-JP" sz="1600" dirty="0">
                <a:latin typeface="Hiragino Sans W4" panose="020B0400000000000000" pitchFamily="34" charset="-128"/>
                <a:ea typeface="Hiragino Sans W4" panose="020B0400000000000000" pitchFamily="34" charset="-128"/>
              </a:rPr>
              <a:t>and understand everyone want</a:t>
            </a:r>
            <a:endParaRPr lang="en-US" altLang="ja-JP" sz="1600"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8792A035-1646-D166-2AE2-5BB63CAA0B5D}"/>
              </a:ext>
            </a:extLst>
          </p:cNvPr>
          <p:cNvSpPr txBox="1">
            <a:spLocks/>
          </p:cNvSpPr>
          <p:nvPr/>
        </p:nvSpPr>
        <p:spPr>
          <a:xfrm>
            <a:off x="468352" y="5048701"/>
            <a:ext cx="4596018" cy="603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to tell everybody else </a:t>
            </a:r>
            <a:r>
              <a:rPr lang="en-US" altLang="ja-JP" sz="1600" dirty="0">
                <a:solidFill>
                  <a:srgbClr val="FF0000"/>
                </a:solidFill>
                <a:latin typeface="Hiragino Sans W4" panose="020B0400000000000000" pitchFamily="34" charset="-128"/>
                <a:ea typeface="Hiragino Sans W4" panose="020B0400000000000000" pitchFamily="34" charset="-128"/>
              </a:rPr>
              <a:t>how to live and what to do and how to think.</a:t>
            </a:r>
          </a:p>
        </p:txBody>
      </p:sp>
      <p:sp>
        <p:nvSpPr>
          <p:cNvPr id="11" name="Content Placeholder 2">
            <a:extLst>
              <a:ext uri="{FF2B5EF4-FFF2-40B4-BE49-F238E27FC236}">
                <a16:creationId xmlns:a16="http://schemas.microsoft.com/office/drawing/2014/main" id="{A118D7E5-7FFC-795F-839E-A7DC46EF15EE}"/>
              </a:ext>
            </a:extLst>
          </p:cNvPr>
          <p:cNvSpPr txBox="1">
            <a:spLocks/>
          </p:cNvSpPr>
          <p:nvPr/>
        </p:nvSpPr>
        <p:spPr>
          <a:xfrm>
            <a:off x="468351" y="5961099"/>
            <a:ext cx="4437757" cy="756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600" dirty="0">
                <a:latin typeface="Hiragino Sans W4" panose="020B0400000000000000" pitchFamily="34" charset="-128"/>
                <a:ea typeface="Hiragino Sans W4" panose="020B0400000000000000" pitchFamily="34" charset="-128"/>
              </a:rPr>
              <a:t>But you aren’t going to let </a:t>
            </a:r>
            <a:r>
              <a:rPr lang="en-US" altLang="ja-JP" sz="1600" dirty="0">
                <a:solidFill>
                  <a:srgbClr val="FF0000"/>
                </a:solidFill>
                <a:latin typeface="Hiragino Sans W4" panose="020B0400000000000000" pitchFamily="34" charset="-128"/>
                <a:ea typeface="Hiragino Sans W4" panose="020B0400000000000000" pitchFamily="34" charset="-128"/>
              </a:rPr>
              <a:t>other people tell you what you believe,</a:t>
            </a:r>
          </a:p>
        </p:txBody>
      </p:sp>
      <p:pic>
        <p:nvPicPr>
          <p:cNvPr id="2" name="オンライン メディア 1" descr="ENGLISH SPEECH | DONALD TRUMP: Never, Ever Give Up (English Subtitles)">
            <a:hlinkClick r:id="" action="ppaction://media"/>
            <a:extLst>
              <a:ext uri="{FF2B5EF4-FFF2-40B4-BE49-F238E27FC236}">
                <a16:creationId xmlns:a16="http://schemas.microsoft.com/office/drawing/2014/main" id="{89388E98-54BF-54F0-D127-553F566D606D}"/>
              </a:ext>
            </a:extLst>
          </p:cNvPr>
          <p:cNvPicPr>
            <a:picLocks noRot="1" noChangeAspect="1"/>
          </p:cNvPicPr>
          <p:nvPr>
            <a:videoFile r:link="rId1"/>
          </p:nvPr>
        </p:nvPicPr>
        <p:blipFill>
          <a:blip r:embed="rId3"/>
          <a:stretch>
            <a:fillRect/>
          </a:stretch>
        </p:blipFill>
        <p:spPr>
          <a:xfrm>
            <a:off x="5064370" y="2711450"/>
            <a:ext cx="6897648" cy="3897171"/>
          </a:xfrm>
          <a:prstGeom prst="rect">
            <a:avLst/>
          </a:prstGeom>
        </p:spPr>
      </p:pic>
    </p:spTree>
    <p:extLst>
      <p:ext uri="{BB962C8B-B14F-4D97-AF65-F5344CB8AC3E}">
        <p14:creationId xmlns:p14="http://schemas.microsoft.com/office/powerpoint/2010/main" val="8547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D578FA-BF6C-5A67-373B-7FA894B54CA5}"/>
              </a:ext>
            </a:extLst>
          </p:cNvPr>
          <p:cNvSpPr txBox="1">
            <a:spLocks/>
          </p:cNvSpPr>
          <p:nvPr/>
        </p:nvSpPr>
        <p:spPr>
          <a:xfrm>
            <a:off x="254114" y="1600201"/>
            <a:ext cx="6826624" cy="1951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Kevin </a:t>
            </a:r>
          </a:p>
          <a:p>
            <a:r>
              <a:rPr lang="en-US" altLang="ja-JP" sz="6000" b="1" dirty="0">
                <a:solidFill>
                  <a:srgbClr val="0070C0"/>
                </a:solidFill>
                <a:latin typeface="Hiragino Mincho Std W8" panose="02020400000000000000" pitchFamily="18" charset="-128"/>
                <a:ea typeface="Hiragino Mincho Std W8" panose="02020400000000000000" pitchFamily="18" charset="-128"/>
              </a:rPr>
              <a:t>Roberts</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1" name="テキスト ボックス 10">
            <a:extLst>
              <a:ext uri="{FF2B5EF4-FFF2-40B4-BE49-F238E27FC236}">
                <a16:creationId xmlns:a16="http://schemas.microsoft.com/office/drawing/2014/main" id="{1CD938C6-D620-4BE0-AC54-6378DE0C4D65}"/>
              </a:ext>
            </a:extLst>
          </p:cNvPr>
          <p:cNvSpPr txBox="1"/>
          <p:nvPr/>
        </p:nvSpPr>
        <p:spPr>
          <a:xfrm>
            <a:off x="254114" y="3494942"/>
            <a:ext cx="5400334" cy="1077218"/>
          </a:xfrm>
          <a:prstGeom prst="rect">
            <a:avLst/>
          </a:prstGeom>
          <a:noFill/>
        </p:spPr>
        <p:txBody>
          <a:bodyPr wrap="square">
            <a:spAutoFit/>
          </a:bodyPr>
          <a:lstStyle/>
          <a:p>
            <a:r>
              <a:rPr lang="ja-JP" altLang="en-US" sz="3200" b="1">
                <a:latin typeface="Hiragino Sans W6" panose="020B0400000000000000" pitchFamily="34" charset="-128"/>
                <a:ea typeface="Hiragino Sans W6" panose="020B0400000000000000" pitchFamily="34" charset="-128"/>
              </a:rPr>
              <a:t>ヘリテイジ財団代表</a:t>
            </a:r>
            <a:br>
              <a:rPr lang="ja-JP" altLang="en-US" sz="3200" b="1">
                <a:latin typeface="Hiragino Sans W6" panose="020B0400000000000000" pitchFamily="34" charset="-128"/>
                <a:ea typeface="Hiragino Sans W6" panose="020B0400000000000000" pitchFamily="34" charset="-128"/>
              </a:rPr>
            </a:br>
            <a:r>
              <a:rPr lang="ja-JP" altLang="en-US" sz="3200" b="1">
                <a:latin typeface="Hiragino Sans W6" panose="020B0400000000000000" pitchFamily="34" charset="-128"/>
                <a:ea typeface="Hiragino Sans W6" panose="020B0400000000000000" pitchFamily="34" charset="-128"/>
              </a:rPr>
              <a:t>ケヴィン・ロバーツ博士</a:t>
            </a:r>
          </a:p>
        </p:txBody>
      </p:sp>
      <p:pic>
        <p:nvPicPr>
          <p:cNvPr id="12" name="Picture 6" descr="Dr. Kevin Roberts, the president of the Heritage Foundation, believes that conservatives need to &quot;eliminate the Chinese from our economy.”">
            <a:extLst>
              <a:ext uri="{FF2B5EF4-FFF2-40B4-BE49-F238E27FC236}">
                <a16:creationId xmlns:a16="http://schemas.microsoft.com/office/drawing/2014/main" id="{25614D44-4067-5361-2EB2-E6AFA2D59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24" r="1552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04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オンライン メディア 8" descr="Heritage President Goes Scorched Earth on Globalist Elites at WEF">
            <a:hlinkClick r:id="" action="ppaction://media"/>
            <a:extLst>
              <a:ext uri="{FF2B5EF4-FFF2-40B4-BE49-F238E27FC236}">
                <a16:creationId xmlns:a16="http://schemas.microsoft.com/office/drawing/2014/main" id="{48A89C6E-B316-1D62-FC4D-B12B52897191}"/>
              </a:ext>
            </a:extLst>
          </p:cNvPr>
          <p:cNvPicPr>
            <a:picLocks noRot="1" noChangeAspect="1"/>
          </p:cNvPicPr>
          <p:nvPr>
            <a:videoFile r:link="rId1"/>
          </p:nvPr>
        </p:nvPicPr>
        <p:blipFill>
          <a:blip r:embed="rId3"/>
          <a:stretch>
            <a:fillRect/>
          </a:stretch>
        </p:blipFill>
        <p:spPr>
          <a:xfrm>
            <a:off x="236530" y="2229705"/>
            <a:ext cx="7623793" cy="4307443"/>
          </a:xfrm>
          <a:prstGeom prst="rect">
            <a:avLst/>
          </a:prstGeom>
        </p:spPr>
      </p:pic>
      <p:sp>
        <p:nvSpPr>
          <p:cNvPr id="10" name="Title 1">
            <a:extLst>
              <a:ext uri="{FF2B5EF4-FFF2-40B4-BE49-F238E27FC236}">
                <a16:creationId xmlns:a16="http://schemas.microsoft.com/office/drawing/2014/main" id="{2F26FC30-4BF5-E814-F926-35F9C36C62FB}"/>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ダボス会議での波乱</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1" name="Title 1">
            <a:extLst>
              <a:ext uri="{FF2B5EF4-FFF2-40B4-BE49-F238E27FC236}">
                <a16:creationId xmlns:a16="http://schemas.microsoft.com/office/drawing/2014/main" id="{662FCD76-6478-111E-0A4D-7F676B17CF54}"/>
              </a:ext>
            </a:extLst>
          </p:cNvPr>
          <p:cNvSpPr txBox="1">
            <a:spLocks/>
          </p:cNvSpPr>
          <p:nvPr/>
        </p:nvSpPr>
        <p:spPr>
          <a:xfrm>
            <a:off x="-205068" y="1156853"/>
            <a:ext cx="12602135" cy="713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3600" b="1">
                <a:solidFill>
                  <a:srgbClr val="0070C0"/>
                </a:solidFill>
                <a:latin typeface="Hiragino Mincho Std W8" panose="02020400000000000000" pitchFamily="18" charset="-128"/>
                <a:ea typeface="Hiragino Mincho Std W8" panose="02020400000000000000" pitchFamily="18" charset="-128"/>
              </a:rPr>
              <a:t>ヘリテージ財団代表</a:t>
            </a:r>
            <a:endParaRPr lang="en-US" sz="36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2" name="Content Placeholder 2">
            <a:extLst>
              <a:ext uri="{FF2B5EF4-FFF2-40B4-BE49-F238E27FC236}">
                <a16:creationId xmlns:a16="http://schemas.microsoft.com/office/drawing/2014/main" id="{5F4B793E-C4AC-0AD5-E4CE-830AD1B1E1D1}"/>
              </a:ext>
            </a:extLst>
          </p:cNvPr>
          <p:cNvSpPr>
            <a:spLocks noGrp="1"/>
          </p:cNvSpPr>
          <p:nvPr>
            <p:ph idx="1"/>
          </p:nvPr>
        </p:nvSpPr>
        <p:spPr>
          <a:xfrm>
            <a:off x="8039100" y="2235200"/>
            <a:ext cx="4152900" cy="4260850"/>
          </a:xfrm>
        </p:spPr>
        <p:txBody>
          <a:bodyPr>
            <a:normAutofit/>
          </a:bodyPr>
          <a:lstStyle/>
          <a:p>
            <a:pPr marL="0" indent="0">
              <a:buNone/>
            </a:pPr>
            <a:r>
              <a:rPr lang="en-US" sz="2400" b="1" dirty="0">
                <a:latin typeface="Hiragino Sans W6" panose="020B0400000000000000" pitchFamily="34" charset="-128"/>
                <a:ea typeface="Hiragino Sans W6" panose="020B0400000000000000" pitchFamily="34" charset="-128"/>
              </a:rPr>
              <a:t>president of heritage </a:t>
            </a:r>
            <a:br>
              <a:rPr lang="en-US" sz="2400" b="1" dirty="0">
                <a:latin typeface="Hiragino Sans W6" panose="020B0400000000000000" pitchFamily="34" charset="-128"/>
                <a:ea typeface="Hiragino Sans W6" panose="020B0400000000000000" pitchFamily="34" charset="-128"/>
              </a:rPr>
            </a:br>
            <a:r>
              <a:rPr lang="en-US" sz="2400" b="1" dirty="0">
                <a:latin typeface="Hiragino Sans W6" panose="020B0400000000000000" pitchFamily="34" charset="-128"/>
                <a:ea typeface="Hiragino Sans W6" panose="020B0400000000000000" pitchFamily="34" charset="-128"/>
              </a:rPr>
              <a:t>Dr. Kevin Roberts</a:t>
            </a:r>
          </a:p>
          <a:p>
            <a:pPr marL="0" indent="0">
              <a:buNone/>
            </a:pPr>
            <a:endParaRPr lang="en-US" sz="2400" b="1" dirty="0">
              <a:latin typeface="Hiragino Sans W6" panose="020B0400000000000000" pitchFamily="34" charset="-128"/>
              <a:ea typeface="Hiragino Sans W6" panose="020B0400000000000000" pitchFamily="34" charset="-128"/>
            </a:endParaRPr>
          </a:p>
          <a:p>
            <a:pPr marL="0" indent="0">
              <a:buNone/>
            </a:pPr>
            <a:endParaRPr lang="en-US" altLang="ja-JP" sz="2400" dirty="0">
              <a:latin typeface="Hiragino Sans W4" panose="020B0400000000000000" pitchFamily="34" charset="-128"/>
              <a:ea typeface="Hiragino Sans W4" panose="020B0400000000000000" pitchFamily="34" charset="-128"/>
            </a:endParaRPr>
          </a:p>
          <a:p>
            <a:pPr marL="0" indent="0">
              <a:buNone/>
            </a:pPr>
            <a:r>
              <a:rPr lang="ja-JP" altLang="en-US" sz="2400">
                <a:latin typeface="Hiragino Sans W4" panose="020B0400000000000000" pitchFamily="34" charset="-128"/>
                <a:ea typeface="Hiragino Sans W4" panose="020B0400000000000000" pitchFamily="34" charset="-128"/>
              </a:rPr>
              <a:t>保守系シンクタンク</a:t>
            </a:r>
          </a:p>
          <a:p>
            <a:pPr marL="0" indent="0">
              <a:buNone/>
            </a:pPr>
            <a:endParaRPr lang="ja-JP" altLang="en-US" sz="2400">
              <a:latin typeface="Hiragino Sans W4" panose="020B0400000000000000" pitchFamily="34" charset="-128"/>
              <a:ea typeface="Hiragino Sans W4" panose="020B0400000000000000" pitchFamily="34" charset="-128"/>
            </a:endParaRPr>
          </a:p>
          <a:p>
            <a:pPr marL="0" indent="0">
              <a:buNone/>
            </a:pPr>
            <a:r>
              <a:rPr lang="ja-JP" altLang="en-US" sz="2400">
                <a:latin typeface="Hiragino Sans W4" panose="020B0400000000000000" pitchFamily="34" charset="-128"/>
                <a:ea typeface="Hiragino Sans W4" panose="020B0400000000000000" pitchFamily="34" charset="-128"/>
              </a:rPr>
              <a:t>時期トランプ政権の</a:t>
            </a:r>
            <a:br>
              <a:rPr lang="en-US" altLang="ja-JP" sz="2400" dirty="0">
                <a:latin typeface="Hiragino Sans W4" panose="020B0400000000000000" pitchFamily="34" charset="-128"/>
                <a:ea typeface="Hiragino Sans W4" panose="020B0400000000000000" pitchFamily="34" charset="-128"/>
              </a:rPr>
            </a:br>
            <a:r>
              <a:rPr lang="ja-JP" altLang="en-US" sz="2400">
                <a:latin typeface="Hiragino Sans W4" panose="020B0400000000000000" pitchFamily="34" charset="-128"/>
                <a:ea typeface="Hiragino Sans W4" panose="020B0400000000000000" pitchFamily="34" charset="-128"/>
              </a:rPr>
              <a:t>”政権以降チーム”の戦略と</a:t>
            </a:r>
            <a:br>
              <a:rPr lang="en-US" altLang="ja-JP" sz="2400" dirty="0">
                <a:latin typeface="Hiragino Sans W4" panose="020B0400000000000000" pitchFamily="34" charset="-128"/>
                <a:ea typeface="Hiragino Sans W4" panose="020B0400000000000000" pitchFamily="34" charset="-128"/>
              </a:rPr>
            </a:br>
            <a:r>
              <a:rPr lang="ja-JP" altLang="en-US" sz="2400">
                <a:latin typeface="Hiragino Sans W4" panose="020B0400000000000000" pitchFamily="34" charset="-128"/>
                <a:ea typeface="Hiragino Sans W4" panose="020B0400000000000000" pitchFamily="34" charset="-128"/>
              </a:rPr>
              <a:t>政策立案を担当</a:t>
            </a:r>
            <a:endParaRPr lang="en-US" sz="2400"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072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EE5FFF-9A10-2A02-7B80-80C89B06CD8D}"/>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ダボス会議？</a:t>
            </a:r>
            <a:r>
              <a:rPr lang="en-US" altLang="ja-JP" sz="6000" b="1" dirty="0">
                <a:solidFill>
                  <a:srgbClr val="0070C0"/>
                </a:solidFill>
                <a:latin typeface="Hiragino Mincho Std W8" panose="02020400000000000000" pitchFamily="18" charset="-128"/>
                <a:ea typeface="Hiragino Mincho Std W8" panose="02020400000000000000" pitchFamily="18" charset="-128"/>
              </a:rPr>
              <a:t> </a:t>
            </a:r>
            <a:r>
              <a:rPr lang="ja-JP" altLang="en-US" sz="6000" b="1">
                <a:solidFill>
                  <a:srgbClr val="0070C0"/>
                </a:solidFill>
                <a:latin typeface="Hiragino Mincho Std W8" panose="02020400000000000000" pitchFamily="18" charset="-128"/>
                <a:ea typeface="Hiragino Mincho Std W8" panose="02020400000000000000" pitchFamily="18" charset="-128"/>
              </a:rPr>
              <a:t>“お笑い種だ”</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18FB5172-E73A-DAF9-DA63-545F9562C9EB}"/>
              </a:ext>
            </a:extLst>
          </p:cNvPr>
          <p:cNvSpPr>
            <a:spLocks noGrp="1"/>
          </p:cNvSpPr>
          <p:nvPr>
            <p:ph idx="1"/>
          </p:nvPr>
        </p:nvSpPr>
        <p:spPr>
          <a:xfrm>
            <a:off x="468351" y="1494556"/>
            <a:ext cx="11273883" cy="703521"/>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It’s laughable that Davos is protecting “</a:t>
            </a:r>
            <a:r>
              <a:rPr lang="en-US" altLang="ja-JP" dirty="0">
                <a:solidFill>
                  <a:srgbClr val="FF0000"/>
                </a:solidFill>
                <a:latin typeface="Hiragino Sans W4" panose="020B0400000000000000" pitchFamily="34" charset="-128"/>
                <a:ea typeface="Hiragino Sans W4" panose="020B0400000000000000" pitchFamily="34" charset="-128"/>
              </a:rPr>
              <a:t>Liberal Democracy</a:t>
            </a:r>
            <a:r>
              <a:rPr lang="en-US" altLang="ja-JP" dirty="0">
                <a:latin typeface="Hiragino Sans W4" panose="020B0400000000000000" pitchFamily="34" charset="-128"/>
                <a:ea typeface="Hiragino Sans W4" panose="020B0400000000000000" pitchFamily="34" charset="-128"/>
              </a:rPr>
              <a:t>”.</a:t>
            </a:r>
          </a:p>
        </p:txBody>
      </p:sp>
      <p:sp>
        <p:nvSpPr>
          <p:cNvPr id="10" name="Content Placeholder 2">
            <a:extLst>
              <a:ext uri="{FF2B5EF4-FFF2-40B4-BE49-F238E27FC236}">
                <a16:creationId xmlns:a16="http://schemas.microsoft.com/office/drawing/2014/main" id="{7C109756-238F-CEF8-65BA-FB165ADE65EA}"/>
              </a:ext>
            </a:extLst>
          </p:cNvPr>
          <p:cNvSpPr txBox="1">
            <a:spLocks/>
          </p:cNvSpPr>
          <p:nvPr/>
        </p:nvSpPr>
        <p:spPr>
          <a:xfrm>
            <a:off x="468351" y="2432402"/>
            <a:ext cx="11273883" cy="703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Elites tell us ”</a:t>
            </a:r>
            <a:r>
              <a:rPr lang="en-US" altLang="ja-JP" dirty="0">
                <a:solidFill>
                  <a:srgbClr val="FF0000"/>
                </a:solidFill>
                <a:latin typeface="Hiragino Sans W4" panose="020B0400000000000000" pitchFamily="34" charset="-128"/>
                <a:ea typeface="Hiragino Sans W4" panose="020B0400000000000000" pitchFamily="34" charset="-128"/>
              </a:rPr>
              <a:t>Open border</a:t>
            </a:r>
            <a:r>
              <a:rPr lang="en-US" altLang="ja-JP" dirty="0">
                <a:latin typeface="Hiragino Sans W4" panose="020B0400000000000000" pitchFamily="34" charset="-128"/>
                <a:ea typeface="Hiragino Sans W4" panose="020B0400000000000000" pitchFamily="34" charset="-128"/>
              </a:rPr>
              <a:t>” and “</a:t>
            </a:r>
            <a:r>
              <a:rPr lang="en-US" altLang="ja-JP" dirty="0">
                <a:solidFill>
                  <a:srgbClr val="FF0000"/>
                </a:solidFill>
                <a:latin typeface="Hiragino Sans W4" panose="020B0400000000000000" pitchFamily="34" charset="-128"/>
                <a:ea typeface="Hiragino Sans W4" panose="020B0400000000000000" pitchFamily="34" charset="-128"/>
              </a:rPr>
              <a:t>Illegal Immigration</a:t>
            </a:r>
            <a:r>
              <a:rPr lang="en-US" altLang="ja-JP" dirty="0">
                <a:latin typeface="Hiragino Sans W4" panose="020B0400000000000000" pitchFamily="34" charset="-128"/>
                <a:ea typeface="Hiragino Sans W4" panose="020B0400000000000000" pitchFamily="34" charset="-128"/>
              </a:rPr>
              <a:t>” is ok.</a:t>
            </a:r>
          </a:p>
        </p:txBody>
      </p:sp>
      <p:sp>
        <p:nvSpPr>
          <p:cNvPr id="11" name="Content Placeholder 2">
            <a:extLst>
              <a:ext uri="{FF2B5EF4-FFF2-40B4-BE49-F238E27FC236}">
                <a16:creationId xmlns:a16="http://schemas.microsoft.com/office/drawing/2014/main" id="{A8C32B27-DED4-ADD9-5365-EC9527C43F4C}"/>
              </a:ext>
            </a:extLst>
          </p:cNvPr>
          <p:cNvSpPr txBox="1">
            <a:spLocks/>
          </p:cNvSpPr>
          <p:nvPr/>
        </p:nvSpPr>
        <p:spPr>
          <a:xfrm>
            <a:off x="468351" y="3370248"/>
            <a:ext cx="11273883" cy="1160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ja-JP" sz="2600" dirty="0">
                <a:latin typeface="Hiragino Sans W4" panose="020B0400000000000000" pitchFamily="34" charset="-128"/>
                <a:ea typeface="Hiragino Sans W4" panose="020B0400000000000000" pitchFamily="34" charset="-128"/>
              </a:rPr>
              <a:t>The </a:t>
            </a:r>
            <a:r>
              <a:rPr lang="en-US" altLang="ja-JP" sz="2600" dirty="0">
                <a:solidFill>
                  <a:srgbClr val="FF0000"/>
                </a:solidFill>
                <a:latin typeface="Hiragino Sans W4" panose="020B0400000000000000" pitchFamily="34" charset="-128"/>
                <a:ea typeface="Hiragino Sans W4" panose="020B0400000000000000" pitchFamily="34" charset="-128"/>
              </a:rPr>
              <a:t>Average person</a:t>
            </a:r>
            <a:r>
              <a:rPr lang="en-US" altLang="ja-JP" sz="2600" dirty="0">
                <a:latin typeface="Hiragino Sans W4" panose="020B0400000000000000" pitchFamily="34" charset="-128"/>
                <a:ea typeface="Hiragino Sans W4" panose="020B0400000000000000" pitchFamily="34" charset="-128"/>
              </a:rPr>
              <a:t> in US tells us both rob them of </a:t>
            </a:r>
            <a:r>
              <a:rPr lang="en-US" altLang="ja-JP" sz="2600" dirty="0">
                <a:solidFill>
                  <a:srgbClr val="FF0000"/>
                </a:solidFill>
                <a:latin typeface="Hiragino Sans W4" panose="020B0400000000000000" pitchFamily="34" charset="-128"/>
                <a:ea typeface="Hiragino Sans W4" panose="020B0400000000000000" pitchFamily="34" charset="-128"/>
              </a:rPr>
              <a:t>American way of Life</a:t>
            </a:r>
            <a:r>
              <a:rPr lang="en-US" altLang="ja-JP" sz="2600" dirty="0">
                <a:latin typeface="Hiragino Sans W4" panose="020B0400000000000000" pitchFamily="34" charset="-128"/>
                <a:ea typeface="Hiragino Sans W4" panose="020B0400000000000000" pitchFamily="34" charset="-128"/>
              </a:rPr>
              <a:t>. </a:t>
            </a:r>
          </a:p>
        </p:txBody>
      </p:sp>
      <p:sp>
        <p:nvSpPr>
          <p:cNvPr id="12" name="Content Placeholder 2">
            <a:extLst>
              <a:ext uri="{FF2B5EF4-FFF2-40B4-BE49-F238E27FC236}">
                <a16:creationId xmlns:a16="http://schemas.microsoft.com/office/drawing/2014/main" id="{D0040D79-6F8E-8E37-0EA3-C0F26205ACC3}"/>
              </a:ext>
            </a:extLst>
          </p:cNvPr>
          <p:cNvSpPr txBox="1">
            <a:spLocks/>
          </p:cNvSpPr>
          <p:nvPr/>
        </p:nvSpPr>
        <p:spPr>
          <a:xfrm>
            <a:off x="468351" y="4765294"/>
            <a:ext cx="11273883" cy="1758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2600" dirty="0">
                <a:latin typeface="Hiragino Sans W4" panose="020B0400000000000000" pitchFamily="34" charset="-128"/>
                <a:ea typeface="Hiragino Sans W4" panose="020B0400000000000000" pitchFamily="34" charset="-128"/>
              </a:rPr>
              <a:t>Elites also tells </a:t>
            </a:r>
            <a:r>
              <a:rPr lang="en-US" altLang="ja-JP" sz="2600" dirty="0">
                <a:solidFill>
                  <a:srgbClr val="FF0000"/>
                </a:solidFill>
                <a:latin typeface="Hiragino Sans W4" panose="020B0400000000000000" pitchFamily="34" charset="-128"/>
                <a:ea typeface="Hiragino Sans W4" panose="020B0400000000000000" pitchFamily="34" charset="-128"/>
              </a:rPr>
              <a:t>Public Safety </a:t>
            </a:r>
            <a:r>
              <a:rPr lang="en-US" altLang="ja-JP" sz="2600" dirty="0">
                <a:latin typeface="Hiragino Sans W4" panose="020B0400000000000000" pitchFamily="34" charset="-128"/>
                <a:ea typeface="Hiragino Sans W4" panose="020B0400000000000000" pitchFamily="34" charset="-128"/>
              </a:rPr>
              <a:t>isn’t problem in American big cities, just travel New York or Washington or Dallas Texas </a:t>
            </a:r>
            <a:r>
              <a:rPr lang="en-US" altLang="ja-JP" sz="2600" dirty="0">
                <a:solidFill>
                  <a:srgbClr val="FF0000"/>
                </a:solidFill>
                <a:latin typeface="Hiragino Sans W4" panose="020B0400000000000000" pitchFamily="34" charset="-128"/>
                <a:ea typeface="Hiragino Sans W4" panose="020B0400000000000000" pitchFamily="34" charset="-128"/>
              </a:rPr>
              <a:t>the average person </a:t>
            </a:r>
            <a:r>
              <a:rPr lang="en-US" altLang="ja-JP" sz="2600" dirty="0">
                <a:latin typeface="Hiragino Sans W4" panose="020B0400000000000000" pitchFamily="34" charset="-128"/>
                <a:ea typeface="Hiragino Sans W4" panose="020B0400000000000000" pitchFamily="34" charset="-128"/>
              </a:rPr>
              <a:t>will tell you that the lack of Public Safety damages not just the American way of life but their </a:t>
            </a:r>
            <a:r>
              <a:rPr lang="en-US" altLang="ja-JP" sz="2600" dirty="0">
                <a:solidFill>
                  <a:srgbClr val="FF0000"/>
                </a:solidFill>
                <a:latin typeface="Hiragino Sans W4" panose="020B0400000000000000" pitchFamily="34" charset="-128"/>
                <a:ea typeface="Hiragino Sans W4" panose="020B0400000000000000" pitchFamily="34" charset="-128"/>
              </a:rPr>
              <a:t>life</a:t>
            </a:r>
            <a:r>
              <a:rPr lang="en-US" altLang="ja-JP" sz="2600" dirty="0">
                <a:latin typeface="Hiragino Sans W4" panose="020B0400000000000000" pitchFamily="34" charset="-128"/>
                <a:ea typeface="Hiragino Sans W4" panose="020B0400000000000000" pitchFamily="34" charset="-128"/>
              </a:rPr>
              <a:t>.</a:t>
            </a:r>
          </a:p>
        </p:txBody>
      </p:sp>
    </p:spTree>
    <p:extLst>
      <p:ext uri="{BB962C8B-B14F-4D97-AF65-F5344CB8AC3E}">
        <p14:creationId xmlns:p14="http://schemas.microsoft.com/office/powerpoint/2010/main" val="15318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4E05423-882A-B2F2-E51E-72FF14A8E76E}"/>
              </a:ext>
            </a:extLst>
          </p:cNvPr>
          <p:cNvSpPr>
            <a:spLocks noGrp="1"/>
          </p:cNvSpPr>
          <p:nvPr>
            <p:ph type="title"/>
          </p:nvPr>
        </p:nvSpPr>
        <p:spPr>
          <a:xfrm>
            <a:off x="838200" y="184255"/>
            <a:ext cx="10515600" cy="1325563"/>
          </a:xfrm>
        </p:spPr>
        <p:txBody>
          <a:bodyPr>
            <a:normAutofit/>
          </a:bodyPr>
          <a:lstStyle/>
          <a:p>
            <a:pPr algn="ctr"/>
            <a:r>
              <a:rPr lang="en-US" sz="6000" b="1" dirty="0" err="1">
                <a:solidFill>
                  <a:srgbClr val="0070C0"/>
                </a:solidFill>
                <a:latin typeface="Hiragino Mincho Std W8" panose="02020400000000000000" pitchFamily="18" charset="-128"/>
                <a:ea typeface="Hiragino Mincho Std W8" panose="02020400000000000000" pitchFamily="18" charset="-128"/>
              </a:rPr>
              <a:t>山中</a:t>
            </a:r>
            <a:r>
              <a:rPr lang="ja-JP" altLang="en-US" sz="6000" b="1">
                <a:solidFill>
                  <a:srgbClr val="0070C0"/>
                </a:solidFill>
                <a:latin typeface="Hiragino Mincho Std W8" panose="02020400000000000000" pitchFamily="18" charset="-128"/>
                <a:ea typeface="Hiragino Mincho Std W8" panose="02020400000000000000" pitchFamily="18" charset="-128"/>
              </a:rPr>
              <a:t>　泉プロフィール</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2" name="Content Placeholder 2">
            <a:extLst>
              <a:ext uri="{FF2B5EF4-FFF2-40B4-BE49-F238E27FC236}">
                <a16:creationId xmlns:a16="http://schemas.microsoft.com/office/drawing/2014/main" id="{0AAC61C7-DF51-66C6-CF27-65CFE9876FC2}"/>
              </a:ext>
            </a:extLst>
          </p:cNvPr>
          <p:cNvSpPr>
            <a:spLocks noGrp="1"/>
          </p:cNvSpPr>
          <p:nvPr>
            <p:ph idx="1"/>
          </p:nvPr>
        </p:nvSpPr>
        <p:spPr>
          <a:xfrm>
            <a:off x="301752" y="1495636"/>
            <a:ext cx="11588496" cy="3637196"/>
          </a:xfrm>
        </p:spPr>
        <p:txBody>
          <a:bodyPr>
            <a:noAutofit/>
          </a:bodyPr>
          <a:lstStyle/>
          <a:p>
            <a:pPr>
              <a:lnSpc>
                <a:spcPct val="120000"/>
              </a:lnSpc>
            </a:pPr>
            <a:r>
              <a:rPr lang="en-US" b="1" dirty="0" err="1">
                <a:latin typeface="Hiragino Sans W6" panose="020B0400000000000000" pitchFamily="34" charset="-128"/>
                <a:ea typeface="Hiragino Sans W6" panose="020B0400000000000000" pitchFamily="34" charset="-128"/>
              </a:rPr>
              <a:t>一般社団法人IFA</a:t>
            </a:r>
            <a:r>
              <a:rPr lang="en-US" b="1" dirty="0">
                <a:latin typeface="Hiragino Sans W6" panose="020B0400000000000000" pitchFamily="34" charset="-128"/>
                <a:ea typeface="Hiragino Sans W6" panose="020B0400000000000000" pitchFamily="34" charset="-128"/>
              </a:rPr>
              <a:t> </a:t>
            </a:r>
            <a:r>
              <a:rPr lang="en-US" b="1" dirty="0" err="1">
                <a:latin typeface="Hiragino Sans W6" panose="020B0400000000000000" pitchFamily="34" charset="-128"/>
                <a:ea typeface="Hiragino Sans W6" panose="020B0400000000000000" pitchFamily="34" charset="-128"/>
              </a:rPr>
              <a:t>代表理事</a:t>
            </a:r>
            <a:r>
              <a:rPr lang="ja-JP" altLang="en-US" b="1">
                <a:latin typeface="Hiragino Sans W6" panose="020B0400000000000000" pitchFamily="34" charset="-128"/>
                <a:ea typeface="Hiragino Sans W6" panose="020B0400000000000000" pitchFamily="34" charset="-128"/>
              </a:rPr>
              <a:t>　</a:t>
            </a:r>
            <a:r>
              <a:rPr lang="en-US" b="1" dirty="0" err="1">
                <a:latin typeface="Hiragino Sans W6" panose="020B0400000000000000" pitchFamily="34" charset="-128"/>
                <a:ea typeface="Hiragino Sans W6" panose="020B0400000000000000" pitchFamily="34" charset="-128"/>
              </a:rPr>
              <a:t>ファウンテン倶楽部代表</a:t>
            </a:r>
            <a:endParaRPr lang="en-US" b="1" dirty="0">
              <a:latin typeface="Hiragino Sans W6" panose="020B0400000000000000" pitchFamily="34" charset="-128"/>
              <a:ea typeface="Hiragino Sans W6" panose="020B0400000000000000" pitchFamily="34" charset="-128"/>
            </a:endParaRPr>
          </a:p>
          <a:p>
            <a:pPr>
              <a:lnSpc>
                <a:spcPct val="120000"/>
              </a:lnSpc>
            </a:pPr>
            <a:r>
              <a:rPr lang="en-US" b="1" dirty="0">
                <a:latin typeface="Hiragino Sans W6" panose="020B0400000000000000" pitchFamily="34" charset="-128"/>
                <a:ea typeface="Hiragino Sans W6" panose="020B0400000000000000" pitchFamily="34" charset="-128"/>
              </a:rPr>
              <a:t>シカゴ＆東京に拠点、青森市生まれ、青森高校卒。米国在住３８年</a:t>
            </a:r>
          </a:p>
          <a:p>
            <a:pPr>
              <a:lnSpc>
                <a:spcPct val="120000"/>
              </a:lnSpc>
            </a:pPr>
            <a:r>
              <a:rPr lang="en-US" b="1" dirty="0">
                <a:latin typeface="Hiragino Sans W6" panose="020B0400000000000000" pitchFamily="34" charset="-128"/>
                <a:ea typeface="Hiragino Sans W6" panose="020B0400000000000000" pitchFamily="34" charset="-128"/>
              </a:rPr>
              <a:t>１９８０年渡米。イリノイ大学ジャーナリズム科卒業後、</a:t>
            </a:r>
            <a:br>
              <a:rPr lang="en-US" b="1" dirty="0">
                <a:latin typeface="Hiragino Sans W6" panose="020B0400000000000000" pitchFamily="34" charset="-128"/>
                <a:ea typeface="Hiragino Sans W6" panose="020B0400000000000000" pitchFamily="34" charset="-128"/>
              </a:rPr>
            </a:br>
            <a:r>
              <a:rPr lang="en-US" b="1" dirty="0" err="1">
                <a:latin typeface="Hiragino Sans W6" panose="020B0400000000000000" pitchFamily="34" charset="-128"/>
                <a:ea typeface="Hiragino Sans W6" panose="020B0400000000000000" pitchFamily="34" charset="-128"/>
              </a:rPr>
              <a:t>ニューヨーク野村證券で、米国株トレーダ</a:t>
            </a:r>
            <a:r>
              <a:rPr lang="en-US" b="1" dirty="0">
                <a:latin typeface="Hiragino Sans W6" panose="020B0400000000000000" pitchFamily="34" charset="-128"/>
                <a:ea typeface="Hiragino Sans W6" panose="020B0400000000000000" pitchFamily="34" charset="-128"/>
              </a:rPr>
              <a:t>ー</a:t>
            </a:r>
          </a:p>
          <a:p>
            <a:pPr>
              <a:lnSpc>
                <a:spcPct val="120000"/>
              </a:lnSpc>
            </a:pPr>
            <a:r>
              <a:rPr lang="en-US" b="1" dirty="0" err="1">
                <a:latin typeface="Hiragino Sans W6" panose="020B0400000000000000" pitchFamily="34" charset="-128"/>
                <a:ea typeface="Hiragino Sans W6" panose="020B0400000000000000" pitchFamily="34" charset="-128"/>
              </a:rPr>
              <a:t>米国会社経営、日本メーカー北米代表</a:t>
            </a:r>
            <a:endParaRPr lang="en-US" b="1" dirty="0">
              <a:latin typeface="Hiragino Sans W6" panose="020B0400000000000000" pitchFamily="34" charset="-128"/>
              <a:ea typeface="Hiragino Sans W6" panose="020B0400000000000000" pitchFamily="34" charset="-128"/>
            </a:endParaRPr>
          </a:p>
          <a:p>
            <a:pPr>
              <a:lnSpc>
                <a:spcPct val="120000"/>
              </a:lnSpc>
            </a:pPr>
            <a:r>
              <a:rPr lang="en-US" b="1" dirty="0" err="1">
                <a:latin typeface="Hiragino Sans W6" panose="020B0400000000000000" pitchFamily="34" charset="-128"/>
                <a:ea typeface="Hiragino Sans W6" panose="020B0400000000000000" pitchFamily="34" charset="-128"/>
              </a:rPr>
              <a:t>国際武道空手連合</a:t>
            </a:r>
            <a:r>
              <a:rPr lang="en-US" b="1" dirty="0">
                <a:latin typeface="Hiragino Sans W6" panose="020B0400000000000000" pitchFamily="34" charset="-128"/>
                <a:ea typeface="Hiragino Sans W6" panose="020B0400000000000000" pitchFamily="34" charset="-128"/>
              </a:rPr>
              <a:t> </a:t>
            </a:r>
            <a:r>
              <a:rPr lang="en-US" b="1" dirty="0" err="1">
                <a:latin typeface="Hiragino Sans W6" panose="020B0400000000000000" pitchFamily="34" charset="-128"/>
                <a:ea typeface="Hiragino Sans W6" panose="020B0400000000000000" pitchFamily="34" charset="-128"/>
              </a:rPr>
              <a:t>三浦道場</a:t>
            </a:r>
            <a:r>
              <a:rPr lang="en-US" b="1" dirty="0">
                <a:latin typeface="Hiragino Sans W6" panose="020B0400000000000000" pitchFamily="34" charset="-128"/>
                <a:ea typeface="Hiragino Sans W6" panose="020B0400000000000000" pitchFamily="34" charset="-128"/>
              </a:rPr>
              <a:t> </a:t>
            </a:r>
            <a:r>
              <a:rPr lang="en-US" b="1" dirty="0" err="1">
                <a:latin typeface="Hiragino Sans W6" panose="020B0400000000000000" pitchFamily="34" charset="-128"/>
                <a:ea typeface="Hiragino Sans W6" panose="020B0400000000000000" pitchFamily="34" charset="-128"/>
              </a:rPr>
              <a:t>師範代</a:t>
            </a:r>
            <a:endParaRPr lang="en-US" b="1" dirty="0">
              <a:latin typeface="Hiragino Sans W6" panose="020B0400000000000000" pitchFamily="34" charset="-128"/>
              <a:ea typeface="Hiragino Sans W6" panose="020B0400000000000000" pitchFamily="34" charset="-128"/>
            </a:endParaRPr>
          </a:p>
        </p:txBody>
      </p:sp>
      <p:sp>
        <p:nvSpPr>
          <p:cNvPr id="13" name="Content Placeholder 2">
            <a:extLst>
              <a:ext uri="{FF2B5EF4-FFF2-40B4-BE49-F238E27FC236}">
                <a16:creationId xmlns:a16="http://schemas.microsoft.com/office/drawing/2014/main" id="{9A0F23B1-5434-AA3A-1C5C-1C8ED2EA0619}"/>
              </a:ext>
            </a:extLst>
          </p:cNvPr>
          <p:cNvSpPr txBox="1">
            <a:spLocks/>
          </p:cNvSpPr>
          <p:nvPr/>
        </p:nvSpPr>
        <p:spPr>
          <a:xfrm>
            <a:off x="301752" y="5421208"/>
            <a:ext cx="11588496" cy="1144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ja-JP" b="1" dirty="0">
                <a:latin typeface="Hiragino Sans W6" panose="020B0400000000000000" pitchFamily="34" charset="-128"/>
                <a:ea typeface="Hiragino Sans W6" panose="020B0400000000000000" pitchFamily="34" charset="-128"/>
              </a:rPr>
              <a:t>２０２１年「アメリカの終わり」、２０２２年「アメリカの崩壊」が</a:t>
            </a:r>
            <a:br>
              <a:rPr lang="en-US" altLang="ja-JP" b="1" dirty="0">
                <a:latin typeface="Hiragino Sans W6" panose="020B0400000000000000" pitchFamily="34" charset="-128"/>
                <a:ea typeface="Hiragino Sans W6" panose="020B0400000000000000" pitchFamily="34" charset="-128"/>
              </a:rPr>
            </a:br>
            <a:r>
              <a:rPr lang="en-US" altLang="ja-JP" b="1" dirty="0">
                <a:latin typeface="Hiragino Sans W6" panose="020B0400000000000000" pitchFamily="34" charset="-128"/>
                <a:ea typeface="Hiragino Sans W6" panose="020B0400000000000000" pitchFamily="34" charset="-128"/>
              </a:rPr>
              <a:t>アマゾンでベストセラー１位にランクイン</a:t>
            </a:r>
          </a:p>
        </p:txBody>
      </p:sp>
    </p:spTree>
    <p:extLst>
      <p:ext uri="{BB962C8B-B14F-4D97-AF65-F5344CB8AC3E}">
        <p14:creationId xmlns:p14="http://schemas.microsoft.com/office/powerpoint/2010/main" val="173177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EE5FFF-9A10-2A02-7B80-80C89B06CD8D}"/>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ダボス会議？</a:t>
            </a:r>
            <a:r>
              <a:rPr lang="en-US" altLang="ja-JP" sz="6000" b="1" dirty="0">
                <a:solidFill>
                  <a:srgbClr val="0070C0"/>
                </a:solidFill>
                <a:latin typeface="Hiragino Mincho Std W8" panose="02020400000000000000" pitchFamily="18" charset="-128"/>
                <a:ea typeface="Hiragino Mincho Std W8" panose="02020400000000000000" pitchFamily="18" charset="-128"/>
              </a:rPr>
              <a:t> </a:t>
            </a:r>
            <a:r>
              <a:rPr lang="ja-JP" altLang="en-US" sz="6000" b="1">
                <a:solidFill>
                  <a:srgbClr val="0070C0"/>
                </a:solidFill>
                <a:latin typeface="Hiragino Mincho Std W8" panose="02020400000000000000" pitchFamily="18" charset="-128"/>
                <a:ea typeface="Hiragino Mincho Std W8" panose="02020400000000000000" pitchFamily="18" charset="-128"/>
              </a:rPr>
              <a:t>“お笑い種だ”</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18FB5172-E73A-DAF9-DA63-545F9562C9EB}"/>
              </a:ext>
            </a:extLst>
          </p:cNvPr>
          <p:cNvSpPr>
            <a:spLocks noGrp="1"/>
          </p:cNvSpPr>
          <p:nvPr>
            <p:ph idx="1"/>
          </p:nvPr>
        </p:nvSpPr>
        <p:spPr>
          <a:xfrm>
            <a:off x="468351" y="1494556"/>
            <a:ext cx="11273883" cy="375251"/>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It’s laughable that Davos is protecting “</a:t>
            </a:r>
            <a:r>
              <a:rPr lang="en-US" altLang="ja-JP" sz="1800" dirty="0">
                <a:solidFill>
                  <a:srgbClr val="FF0000"/>
                </a:solidFill>
                <a:latin typeface="Hiragino Sans W4" panose="020B0400000000000000" pitchFamily="34" charset="-128"/>
                <a:ea typeface="Hiragino Sans W4" panose="020B0400000000000000" pitchFamily="34" charset="-128"/>
              </a:rPr>
              <a:t>Liberal Democracy</a:t>
            </a:r>
            <a:r>
              <a:rPr lang="en-US" altLang="ja-JP" sz="1800" dirty="0">
                <a:latin typeface="Hiragino Sans W4" panose="020B0400000000000000" pitchFamily="34" charset="-128"/>
                <a:ea typeface="Hiragino Sans W4" panose="020B0400000000000000" pitchFamily="34" charset="-128"/>
              </a:rPr>
              <a:t>”.</a:t>
            </a:r>
          </a:p>
        </p:txBody>
      </p:sp>
      <p:sp>
        <p:nvSpPr>
          <p:cNvPr id="10" name="Content Placeholder 2">
            <a:extLst>
              <a:ext uri="{FF2B5EF4-FFF2-40B4-BE49-F238E27FC236}">
                <a16:creationId xmlns:a16="http://schemas.microsoft.com/office/drawing/2014/main" id="{7C109756-238F-CEF8-65BA-FB165ADE65EA}"/>
              </a:ext>
            </a:extLst>
          </p:cNvPr>
          <p:cNvSpPr txBox="1">
            <a:spLocks/>
          </p:cNvSpPr>
          <p:nvPr/>
        </p:nvSpPr>
        <p:spPr>
          <a:xfrm>
            <a:off x="468351" y="1975225"/>
            <a:ext cx="11273883" cy="375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Elites tell us ”</a:t>
            </a:r>
            <a:r>
              <a:rPr lang="en-US" altLang="ja-JP" sz="1800" dirty="0">
                <a:solidFill>
                  <a:srgbClr val="FF0000"/>
                </a:solidFill>
                <a:latin typeface="Hiragino Sans W4" panose="020B0400000000000000" pitchFamily="34" charset="-128"/>
                <a:ea typeface="Hiragino Sans W4" panose="020B0400000000000000" pitchFamily="34" charset="-128"/>
              </a:rPr>
              <a:t>Open border</a:t>
            </a:r>
            <a:r>
              <a:rPr lang="en-US" altLang="ja-JP" sz="1800" dirty="0">
                <a:latin typeface="Hiragino Sans W4" panose="020B0400000000000000" pitchFamily="34" charset="-128"/>
                <a:ea typeface="Hiragino Sans W4" panose="020B0400000000000000" pitchFamily="34" charset="-128"/>
              </a:rPr>
              <a:t>” and “</a:t>
            </a:r>
            <a:r>
              <a:rPr lang="en-US" altLang="ja-JP" sz="1800" dirty="0">
                <a:solidFill>
                  <a:srgbClr val="FF0000"/>
                </a:solidFill>
                <a:latin typeface="Hiragino Sans W4" panose="020B0400000000000000" pitchFamily="34" charset="-128"/>
                <a:ea typeface="Hiragino Sans W4" panose="020B0400000000000000" pitchFamily="34" charset="-128"/>
              </a:rPr>
              <a:t>Illegal Immigration</a:t>
            </a:r>
            <a:r>
              <a:rPr lang="en-US" altLang="ja-JP" sz="1800" dirty="0">
                <a:latin typeface="Hiragino Sans W4" panose="020B0400000000000000" pitchFamily="34" charset="-128"/>
                <a:ea typeface="Hiragino Sans W4" panose="020B0400000000000000" pitchFamily="34" charset="-128"/>
              </a:rPr>
              <a:t>” is ok.</a:t>
            </a:r>
          </a:p>
        </p:txBody>
      </p:sp>
      <p:sp>
        <p:nvSpPr>
          <p:cNvPr id="11" name="Content Placeholder 2">
            <a:extLst>
              <a:ext uri="{FF2B5EF4-FFF2-40B4-BE49-F238E27FC236}">
                <a16:creationId xmlns:a16="http://schemas.microsoft.com/office/drawing/2014/main" id="{A8C32B27-DED4-ADD9-5365-EC9527C43F4C}"/>
              </a:ext>
            </a:extLst>
          </p:cNvPr>
          <p:cNvSpPr txBox="1">
            <a:spLocks/>
          </p:cNvSpPr>
          <p:nvPr/>
        </p:nvSpPr>
        <p:spPr>
          <a:xfrm>
            <a:off x="468351" y="2455894"/>
            <a:ext cx="11273883" cy="375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ja-JP" sz="1800" dirty="0">
                <a:latin typeface="Hiragino Sans W4" panose="020B0400000000000000" pitchFamily="34" charset="-128"/>
                <a:ea typeface="Hiragino Sans W4" panose="020B0400000000000000" pitchFamily="34" charset="-128"/>
              </a:rPr>
              <a:t>The </a:t>
            </a:r>
            <a:r>
              <a:rPr lang="en-US" altLang="ja-JP" sz="1800" dirty="0">
                <a:solidFill>
                  <a:srgbClr val="FF0000"/>
                </a:solidFill>
                <a:latin typeface="Hiragino Sans W4" panose="020B0400000000000000" pitchFamily="34" charset="-128"/>
                <a:ea typeface="Hiragino Sans W4" panose="020B0400000000000000" pitchFamily="34" charset="-128"/>
              </a:rPr>
              <a:t>Average person</a:t>
            </a:r>
            <a:r>
              <a:rPr lang="en-US" altLang="ja-JP" sz="1800" dirty="0">
                <a:latin typeface="Hiragino Sans W4" panose="020B0400000000000000" pitchFamily="34" charset="-128"/>
                <a:ea typeface="Hiragino Sans W4" panose="020B0400000000000000" pitchFamily="34" charset="-128"/>
              </a:rPr>
              <a:t> in US tells us both rob them of </a:t>
            </a:r>
            <a:r>
              <a:rPr lang="en-US" altLang="ja-JP" sz="1800" dirty="0">
                <a:solidFill>
                  <a:srgbClr val="FF0000"/>
                </a:solidFill>
                <a:latin typeface="Hiragino Sans W4" panose="020B0400000000000000" pitchFamily="34" charset="-128"/>
                <a:ea typeface="Hiragino Sans W4" panose="020B0400000000000000" pitchFamily="34" charset="-128"/>
              </a:rPr>
              <a:t>American way of Life</a:t>
            </a:r>
            <a:r>
              <a:rPr lang="en-US" altLang="ja-JP" sz="1800" dirty="0">
                <a:latin typeface="Hiragino Sans W4" panose="020B0400000000000000" pitchFamily="34" charset="-128"/>
                <a:ea typeface="Hiragino Sans W4" panose="020B0400000000000000" pitchFamily="34" charset="-128"/>
              </a:rPr>
              <a:t>. </a:t>
            </a:r>
          </a:p>
        </p:txBody>
      </p:sp>
      <p:sp>
        <p:nvSpPr>
          <p:cNvPr id="12" name="Content Placeholder 2">
            <a:extLst>
              <a:ext uri="{FF2B5EF4-FFF2-40B4-BE49-F238E27FC236}">
                <a16:creationId xmlns:a16="http://schemas.microsoft.com/office/drawing/2014/main" id="{D0040D79-6F8E-8E37-0EA3-C0F26205ACC3}"/>
              </a:ext>
            </a:extLst>
          </p:cNvPr>
          <p:cNvSpPr txBox="1">
            <a:spLocks/>
          </p:cNvSpPr>
          <p:nvPr/>
        </p:nvSpPr>
        <p:spPr>
          <a:xfrm>
            <a:off x="468351" y="2936562"/>
            <a:ext cx="4842203" cy="3921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Elites also tells </a:t>
            </a:r>
            <a:r>
              <a:rPr lang="en-US" altLang="ja-JP" sz="1800" dirty="0">
                <a:solidFill>
                  <a:srgbClr val="FF0000"/>
                </a:solidFill>
                <a:latin typeface="Hiragino Sans W4" panose="020B0400000000000000" pitchFamily="34" charset="-128"/>
                <a:ea typeface="Hiragino Sans W4" panose="020B0400000000000000" pitchFamily="34" charset="-128"/>
              </a:rPr>
              <a:t>Public Safety </a:t>
            </a:r>
            <a:r>
              <a:rPr lang="en-US" altLang="ja-JP" sz="1800" dirty="0">
                <a:latin typeface="Hiragino Sans W4" panose="020B0400000000000000" pitchFamily="34" charset="-128"/>
                <a:ea typeface="Hiragino Sans W4" panose="020B0400000000000000" pitchFamily="34" charset="-128"/>
              </a:rPr>
              <a:t>isn’t problem in big American cities, just travel New York or Washington or Dallas Texas </a:t>
            </a:r>
            <a:r>
              <a:rPr lang="en-US" altLang="ja-JP" sz="1800" dirty="0">
                <a:solidFill>
                  <a:srgbClr val="FF0000"/>
                </a:solidFill>
                <a:latin typeface="Hiragino Sans W4" panose="020B0400000000000000" pitchFamily="34" charset="-128"/>
                <a:ea typeface="Hiragino Sans W4" panose="020B0400000000000000" pitchFamily="34" charset="-128"/>
              </a:rPr>
              <a:t>the average person </a:t>
            </a:r>
            <a:r>
              <a:rPr lang="en-US" altLang="ja-JP" sz="1800" dirty="0">
                <a:latin typeface="Hiragino Sans W4" panose="020B0400000000000000" pitchFamily="34" charset="-128"/>
                <a:ea typeface="Hiragino Sans W4" panose="020B0400000000000000" pitchFamily="34" charset="-128"/>
              </a:rPr>
              <a:t>will tell you that the lack of Public Safety damages not just the American way of life but their </a:t>
            </a:r>
            <a:r>
              <a:rPr lang="en-US" altLang="ja-JP" sz="1800" dirty="0">
                <a:solidFill>
                  <a:srgbClr val="FF0000"/>
                </a:solidFill>
                <a:latin typeface="Hiragino Sans W4" panose="020B0400000000000000" pitchFamily="34" charset="-128"/>
                <a:ea typeface="Hiragino Sans W4" panose="020B0400000000000000" pitchFamily="34" charset="-128"/>
              </a:rPr>
              <a:t>life</a:t>
            </a:r>
            <a:r>
              <a:rPr lang="en-US" altLang="ja-JP" sz="1800" dirty="0">
                <a:latin typeface="Hiragino Sans W4" panose="020B0400000000000000" pitchFamily="34" charset="-128"/>
                <a:ea typeface="Hiragino Sans W4" panose="020B0400000000000000" pitchFamily="34" charset="-128"/>
              </a:rPr>
              <a:t>.</a:t>
            </a:r>
          </a:p>
        </p:txBody>
      </p:sp>
      <p:pic>
        <p:nvPicPr>
          <p:cNvPr id="3" name="オンライン メディア 2" descr="Heritage President Goes Scorched Earth on Globalist Elites at WEF">
            <a:hlinkClick r:id="" action="ppaction://media"/>
            <a:extLst>
              <a:ext uri="{FF2B5EF4-FFF2-40B4-BE49-F238E27FC236}">
                <a16:creationId xmlns:a16="http://schemas.microsoft.com/office/drawing/2014/main" id="{BF19C3E3-F769-EF4D-502F-5497A4FE80FC}"/>
              </a:ext>
            </a:extLst>
          </p:cNvPr>
          <p:cNvPicPr>
            <a:picLocks noRot="1" noChangeAspect="1"/>
          </p:cNvPicPr>
          <p:nvPr>
            <a:videoFile r:link="rId1"/>
          </p:nvPr>
        </p:nvPicPr>
        <p:blipFill>
          <a:blip r:embed="rId3"/>
          <a:stretch>
            <a:fillRect/>
          </a:stretch>
        </p:blipFill>
        <p:spPr>
          <a:xfrm>
            <a:off x="5468815" y="2994240"/>
            <a:ext cx="6539409" cy="3694766"/>
          </a:xfrm>
          <a:prstGeom prst="rect">
            <a:avLst/>
          </a:prstGeom>
        </p:spPr>
      </p:pic>
    </p:spTree>
    <p:extLst>
      <p:ext uri="{BB962C8B-B14F-4D97-AF65-F5344CB8AC3E}">
        <p14:creationId xmlns:p14="http://schemas.microsoft.com/office/powerpoint/2010/main" val="39722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01FDEC-4EB3-B428-82F2-AF44B4253E42}"/>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気候変動と中国</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813C1A78-6670-1ECD-F021-D1435F110538}"/>
              </a:ext>
            </a:extLst>
          </p:cNvPr>
          <p:cNvSpPr>
            <a:spLocks noGrp="1"/>
          </p:cNvSpPr>
          <p:nvPr>
            <p:ph idx="1"/>
          </p:nvPr>
        </p:nvSpPr>
        <p:spPr>
          <a:xfrm>
            <a:off x="468351" y="1494556"/>
            <a:ext cx="11273883" cy="937846"/>
          </a:xfrm>
        </p:spPr>
        <p:txBody>
          <a:bodyPr>
            <a:normAutofit lnSpcReduction="10000"/>
          </a:bodyPr>
          <a:lstStyle/>
          <a:p>
            <a:pPr>
              <a:lnSpc>
                <a:spcPct val="100000"/>
              </a:lnSpc>
            </a:pPr>
            <a:r>
              <a:rPr lang="en-US" altLang="ja-JP" dirty="0">
                <a:latin typeface="Hiragino Sans W4" panose="020B0400000000000000" pitchFamily="34" charset="-128"/>
                <a:ea typeface="Hiragino Sans W4" panose="020B0400000000000000" pitchFamily="34" charset="-128"/>
              </a:rPr>
              <a:t>Elites tell us that we we have this </a:t>
            </a:r>
            <a:r>
              <a:rPr lang="en-US" altLang="ja-JP" dirty="0">
                <a:solidFill>
                  <a:srgbClr val="FF0000"/>
                </a:solidFill>
                <a:latin typeface="Hiragino Sans W4" panose="020B0400000000000000" pitchFamily="34" charset="-128"/>
                <a:ea typeface="Hiragino Sans W4" panose="020B0400000000000000" pitchFamily="34" charset="-128"/>
              </a:rPr>
              <a:t>existential crisis </a:t>
            </a:r>
            <a:r>
              <a:rPr lang="en-US" altLang="ja-JP" dirty="0">
                <a:latin typeface="Hiragino Sans W4" panose="020B0400000000000000" pitchFamily="34" charset="-128"/>
                <a:ea typeface="Hiragino Sans W4" panose="020B0400000000000000" pitchFamily="34" charset="-128"/>
              </a:rPr>
              <a:t>with so-called </a:t>
            </a:r>
            <a:r>
              <a:rPr lang="en-US" altLang="ja-JP" dirty="0">
                <a:solidFill>
                  <a:srgbClr val="FF0000"/>
                </a:solidFill>
                <a:latin typeface="Hiragino Sans W4" panose="020B0400000000000000" pitchFamily="34" charset="-128"/>
                <a:ea typeface="Hiragino Sans W4" panose="020B0400000000000000" pitchFamily="34" charset="-128"/>
              </a:rPr>
              <a:t>climate change </a:t>
            </a:r>
          </a:p>
        </p:txBody>
      </p:sp>
      <p:sp>
        <p:nvSpPr>
          <p:cNvPr id="10" name="Content Placeholder 2">
            <a:extLst>
              <a:ext uri="{FF2B5EF4-FFF2-40B4-BE49-F238E27FC236}">
                <a16:creationId xmlns:a16="http://schemas.microsoft.com/office/drawing/2014/main" id="{06986233-F68D-AE89-C7D9-0C2E790E13D4}"/>
              </a:ext>
            </a:extLst>
          </p:cNvPr>
          <p:cNvSpPr txBox="1">
            <a:spLocks/>
          </p:cNvSpPr>
          <p:nvPr/>
        </p:nvSpPr>
        <p:spPr>
          <a:xfrm>
            <a:off x="468351" y="2567149"/>
            <a:ext cx="11273883" cy="1840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the solutions the average person know cost more </a:t>
            </a:r>
            <a:r>
              <a:rPr lang="en-US" altLang="ja-JP" dirty="0">
                <a:solidFill>
                  <a:schemeClr val="tx2">
                    <a:lumMod val="75000"/>
                    <a:lumOff val="25000"/>
                  </a:schemeClr>
                </a:solidFill>
                <a:latin typeface="Hiragino Sans W4" panose="020B0400000000000000" pitchFamily="34" charset="-128"/>
                <a:ea typeface="Hiragino Sans W4" panose="020B0400000000000000" pitchFamily="34" charset="-128"/>
              </a:rPr>
              <a:t>human lives</a:t>
            </a:r>
            <a:r>
              <a:rPr lang="en-US" altLang="ja-JP" dirty="0">
                <a:latin typeface="Hiragino Sans W4" panose="020B0400000000000000" pitchFamily="34" charset="-128"/>
                <a:ea typeface="Hiragino Sans W4" panose="020B0400000000000000" pitchFamily="34" charset="-128"/>
              </a:rPr>
              <a:t> especially in Europe during the time that you need heating than do the problem and the problems themselves the</a:t>
            </a:r>
          </a:p>
        </p:txBody>
      </p:sp>
      <p:sp>
        <p:nvSpPr>
          <p:cNvPr id="13" name="Content Placeholder 2">
            <a:extLst>
              <a:ext uri="{FF2B5EF4-FFF2-40B4-BE49-F238E27FC236}">
                <a16:creationId xmlns:a16="http://schemas.microsoft.com/office/drawing/2014/main" id="{A20E3DF1-0E4E-D59E-3F26-4302D75D338C}"/>
              </a:ext>
            </a:extLst>
          </p:cNvPr>
          <p:cNvSpPr txBox="1">
            <a:spLocks/>
          </p:cNvSpPr>
          <p:nvPr/>
        </p:nvSpPr>
        <p:spPr>
          <a:xfrm>
            <a:off x="468351" y="4542556"/>
            <a:ext cx="11273883" cy="1840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China the number one </a:t>
            </a:r>
            <a:r>
              <a:rPr lang="en-US" altLang="ja-JP" dirty="0">
                <a:solidFill>
                  <a:srgbClr val="FF0000"/>
                </a:solidFill>
                <a:latin typeface="Hiragino Sans W4" panose="020B0400000000000000" pitchFamily="34" charset="-128"/>
                <a:ea typeface="Hiragino Sans W4" panose="020B0400000000000000" pitchFamily="34" charset="-128"/>
              </a:rPr>
              <a:t>adversary</a:t>
            </a:r>
            <a:r>
              <a:rPr lang="en-US" altLang="ja-JP" dirty="0">
                <a:latin typeface="Hiragino Sans W4" panose="020B0400000000000000" pitchFamily="34" charset="-128"/>
                <a:ea typeface="Hiragino Sans W4" panose="020B0400000000000000" pitchFamily="34" charset="-128"/>
              </a:rPr>
              <a:t>  not just to the United States but to  </a:t>
            </a:r>
            <a:r>
              <a:rPr lang="en-US" altLang="ja-JP" dirty="0">
                <a:solidFill>
                  <a:srgbClr val="FF0000"/>
                </a:solidFill>
                <a:latin typeface="Hiragino Sans W4" panose="020B0400000000000000" pitchFamily="34" charset="-128"/>
                <a:ea typeface="Hiragino Sans W4" panose="020B0400000000000000" pitchFamily="34" charset="-128"/>
              </a:rPr>
              <a:t>Free People on planet Earth </a:t>
            </a:r>
            <a:r>
              <a:rPr lang="en-US" altLang="ja-JP" dirty="0">
                <a:latin typeface="Hiragino Sans W4" panose="020B0400000000000000" pitchFamily="34" charset="-128"/>
                <a:ea typeface="Hiragino Sans W4" panose="020B0400000000000000" pitchFamily="34" charset="-128"/>
              </a:rPr>
              <a:t>not only do we at at Davos not say that we give the </a:t>
            </a:r>
            <a:r>
              <a:rPr lang="en-US" altLang="ja-JP" dirty="0">
                <a:solidFill>
                  <a:srgbClr val="FF0000"/>
                </a:solidFill>
                <a:latin typeface="Hiragino Sans W4" panose="020B0400000000000000" pitchFamily="34" charset="-128"/>
                <a:ea typeface="Hiragino Sans W4" panose="020B0400000000000000" pitchFamily="34" charset="-128"/>
              </a:rPr>
              <a:t>Chinese Communist Party</a:t>
            </a:r>
            <a:r>
              <a:rPr lang="en-US" altLang="ja-JP" dirty="0">
                <a:latin typeface="Hiragino Sans W4" panose="020B0400000000000000" pitchFamily="34" charset="-128"/>
                <a:ea typeface="Hiragino Sans W4" panose="020B0400000000000000" pitchFamily="34" charset="-128"/>
              </a:rPr>
              <a:t> a </a:t>
            </a:r>
            <a:r>
              <a:rPr lang="en-US" altLang="ja-JP" dirty="0">
                <a:solidFill>
                  <a:srgbClr val="FF0000"/>
                </a:solidFill>
                <a:latin typeface="Hiragino Sans W4" panose="020B0400000000000000" pitchFamily="34" charset="-128"/>
                <a:ea typeface="Hiragino Sans W4" panose="020B0400000000000000" pitchFamily="34" charset="-128"/>
              </a:rPr>
              <a:t>platform</a:t>
            </a:r>
          </a:p>
        </p:txBody>
      </p:sp>
    </p:spTree>
    <p:extLst>
      <p:ext uri="{BB962C8B-B14F-4D97-AF65-F5344CB8AC3E}">
        <p14:creationId xmlns:p14="http://schemas.microsoft.com/office/powerpoint/2010/main" val="364526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01FDEC-4EB3-B428-82F2-AF44B4253E42}"/>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気候変動と中国</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813C1A78-6670-1ECD-F021-D1435F110538}"/>
              </a:ext>
            </a:extLst>
          </p:cNvPr>
          <p:cNvSpPr>
            <a:spLocks noGrp="1"/>
          </p:cNvSpPr>
          <p:nvPr>
            <p:ph idx="1"/>
          </p:nvPr>
        </p:nvSpPr>
        <p:spPr>
          <a:xfrm>
            <a:off x="468351" y="1494556"/>
            <a:ext cx="11273883" cy="422167"/>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Elites tell us that we we have this </a:t>
            </a:r>
            <a:r>
              <a:rPr lang="en-US" altLang="ja-JP" sz="1800" dirty="0">
                <a:solidFill>
                  <a:srgbClr val="FF0000"/>
                </a:solidFill>
                <a:latin typeface="Hiragino Sans W4" panose="020B0400000000000000" pitchFamily="34" charset="-128"/>
                <a:ea typeface="Hiragino Sans W4" panose="020B0400000000000000" pitchFamily="34" charset="-128"/>
              </a:rPr>
              <a:t>existential crisis </a:t>
            </a:r>
            <a:r>
              <a:rPr lang="en-US" altLang="ja-JP" sz="1800" dirty="0">
                <a:latin typeface="Hiragino Sans W4" panose="020B0400000000000000" pitchFamily="34" charset="-128"/>
                <a:ea typeface="Hiragino Sans W4" panose="020B0400000000000000" pitchFamily="34" charset="-128"/>
              </a:rPr>
              <a:t>with so-called </a:t>
            </a:r>
            <a:r>
              <a:rPr lang="en-US" altLang="ja-JP" sz="1800" dirty="0">
                <a:solidFill>
                  <a:srgbClr val="FF0000"/>
                </a:solidFill>
                <a:latin typeface="Hiragino Sans W4" panose="020B0400000000000000" pitchFamily="34" charset="-128"/>
                <a:ea typeface="Hiragino Sans W4" panose="020B0400000000000000" pitchFamily="34" charset="-128"/>
              </a:rPr>
              <a:t>climate change </a:t>
            </a:r>
          </a:p>
        </p:txBody>
      </p:sp>
      <p:sp>
        <p:nvSpPr>
          <p:cNvPr id="10" name="Content Placeholder 2">
            <a:extLst>
              <a:ext uri="{FF2B5EF4-FFF2-40B4-BE49-F238E27FC236}">
                <a16:creationId xmlns:a16="http://schemas.microsoft.com/office/drawing/2014/main" id="{06986233-F68D-AE89-C7D9-0C2E790E13D4}"/>
              </a:ext>
            </a:extLst>
          </p:cNvPr>
          <p:cNvSpPr txBox="1">
            <a:spLocks/>
          </p:cNvSpPr>
          <p:nvPr/>
        </p:nvSpPr>
        <p:spPr>
          <a:xfrm>
            <a:off x="468351" y="2041144"/>
            <a:ext cx="11273883" cy="773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the solutions the average person know cost more </a:t>
            </a:r>
            <a:r>
              <a:rPr lang="en-US" altLang="ja-JP" sz="1800" dirty="0">
                <a:solidFill>
                  <a:schemeClr val="tx2">
                    <a:lumMod val="75000"/>
                    <a:lumOff val="25000"/>
                  </a:schemeClr>
                </a:solidFill>
                <a:latin typeface="Hiragino Sans W4" panose="020B0400000000000000" pitchFamily="34" charset="-128"/>
                <a:ea typeface="Hiragino Sans W4" panose="020B0400000000000000" pitchFamily="34" charset="-128"/>
              </a:rPr>
              <a:t>human lives</a:t>
            </a:r>
            <a:r>
              <a:rPr lang="en-US" altLang="ja-JP" sz="1800" dirty="0">
                <a:latin typeface="Hiragino Sans W4" panose="020B0400000000000000" pitchFamily="34" charset="-128"/>
                <a:ea typeface="Hiragino Sans W4" panose="020B0400000000000000" pitchFamily="34" charset="-128"/>
              </a:rPr>
              <a:t> especially in Europe during the time that you need heating than do the problem and the problems themselves the</a:t>
            </a:r>
          </a:p>
        </p:txBody>
      </p:sp>
      <p:sp>
        <p:nvSpPr>
          <p:cNvPr id="13" name="Content Placeholder 2">
            <a:extLst>
              <a:ext uri="{FF2B5EF4-FFF2-40B4-BE49-F238E27FC236}">
                <a16:creationId xmlns:a16="http://schemas.microsoft.com/office/drawing/2014/main" id="{A20E3DF1-0E4E-D59E-3F26-4302D75D338C}"/>
              </a:ext>
            </a:extLst>
          </p:cNvPr>
          <p:cNvSpPr txBox="1">
            <a:spLocks/>
          </p:cNvSpPr>
          <p:nvPr/>
        </p:nvSpPr>
        <p:spPr>
          <a:xfrm>
            <a:off x="468351" y="2939492"/>
            <a:ext cx="4666357" cy="335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China the number one </a:t>
            </a:r>
            <a:r>
              <a:rPr lang="en-US" altLang="ja-JP" sz="1800" dirty="0">
                <a:solidFill>
                  <a:srgbClr val="FF0000"/>
                </a:solidFill>
                <a:latin typeface="Hiragino Sans W4" panose="020B0400000000000000" pitchFamily="34" charset="-128"/>
                <a:ea typeface="Hiragino Sans W4" panose="020B0400000000000000" pitchFamily="34" charset="-128"/>
              </a:rPr>
              <a:t>adversary</a:t>
            </a:r>
            <a:r>
              <a:rPr lang="en-US" altLang="ja-JP" sz="1800" dirty="0">
                <a:latin typeface="Hiragino Sans W4" panose="020B0400000000000000" pitchFamily="34" charset="-128"/>
                <a:ea typeface="Hiragino Sans W4" panose="020B0400000000000000" pitchFamily="34" charset="-128"/>
              </a:rPr>
              <a:t>  not just to the United States but to  </a:t>
            </a:r>
            <a:r>
              <a:rPr lang="en-US" altLang="ja-JP" sz="1800" dirty="0">
                <a:solidFill>
                  <a:srgbClr val="FF0000"/>
                </a:solidFill>
                <a:latin typeface="Hiragino Sans W4" panose="020B0400000000000000" pitchFamily="34" charset="-128"/>
                <a:ea typeface="Hiragino Sans W4" panose="020B0400000000000000" pitchFamily="34" charset="-128"/>
              </a:rPr>
              <a:t>Free People on planet Earth </a:t>
            </a:r>
            <a:r>
              <a:rPr lang="en-US" altLang="ja-JP" sz="1800" dirty="0">
                <a:latin typeface="Hiragino Sans W4" panose="020B0400000000000000" pitchFamily="34" charset="-128"/>
                <a:ea typeface="Hiragino Sans W4" panose="020B0400000000000000" pitchFamily="34" charset="-128"/>
              </a:rPr>
              <a:t>not only do we at at Davos not say that we give the </a:t>
            </a:r>
            <a:r>
              <a:rPr lang="en-US" altLang="ja-JP" sz="1800" dirty="0">
                <a:solidFill>
                  <a:srgbClr val="FF0000"/>
                </a:solidFill>
                <a:latin typeface="Hiragino Sans W4" panose="020B0400000000000000" pitchFamily="34" charset="-128"/>
                <a:ea typeface="Hiragino Sans W4" panose="020B0400000000000000" pitchFamily="34" charset="-128"/>
              </a:rPr>
              <a:t>Chinese Communist Party</a:t>
            </a:r>
            <a:r>
              <a:rPr lang="en-US" altLang="ja-JP" sz="1800" dirty="0">
                <a:latin typeface="Hiragino Sans W4" panose="020B0400000000000000" pitchFamily="34" charset="-128"/>
                <a:ea typeface="Hiragino Sans W4" panose="020B0400000000000000" pitchFamily="34" charset="-128"/>
              </a:rPr>
              <a:t> a </a:t>
            </a:r>
            <a:r>
              <a:rPr lang="en-US" altLang="ja-JP" sz="1800" dirty="0">
                <a:solidFill>
                  <a:srgbClr val="FF0000"/>
                </a:solidFill>
                <a:latin typeface="Hiragino Sans W4" panose="020B0400000000000000" pitchFamily="34" charset="-128"/>
                <a:ea typeface="Hiragino Sans W4" panose="020B0400000000000000" pitchFamily="34" charset="-128"/>
              </a:rPr>
              <a:t>platform</a:t>
            </a:r>
          </a:p>
        </p:txBody>
      </p:sp>
      <p:pic>
        <p:nvPicPr>
          <p:cNvPr id="3" name="オンライン メディア 2" descr="Heritage President Goes Scorched Earth on Globalist Elites at WEF">
            <a:hlinkClick r:id="" action="ppaction://media"/>
            <a:extLst>
              <a:ext uri="{FF2B5EF4-FFF2-40B4-BE49-F238E27FC236}">
                <a16:creationId xmlns:a16="http://schemas.microsoft.com/office/drawing/2014/main" id="{9384FEAC-0F77-40B6-14A9-F5EAD8383306}"/>
              </a:ext>
            </a:extLst>
          </p:cNvPr>
          <p:cNvPicPr>
            <a:picLocks noRot="1" noChangeAspect="1"/>
          </p:cNvPicPr>
          <p:nvPr>
            <a:videoFile r:link="rId1"/>
          </p:nvPr>
        </p:nvPicPr>
        <p:blipFill>
          <a:blip r:embed="rId3"/>
          <a:stretch>
            <a:fillRect/>
          </a:stretch>
        </p:blipFill>
        <p:spPr>
          <a:xfrm>
            <a:off x="5468815" y="2945110"/>
            <a:ext cx="6539409" cy="3694766"/>
          </a:xfrm>
          <a:prstGeom prst="rect">
            <a:avLst/>
          </a:prstGeom>
        </p:spPr>
      </p:pic>
    </p:spTree>
    <p:extLst>
      <p:ext uri="{BB962C8B-B14F-4D97-AF65-F5344CB8AC3E}">
        <p14:creationId xmlns:p14="http://schemas.microsoft.com/office/powerpoint/2010/main" val="211232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98588D-23E6-87FB-9F14-86F81D986156}"/>
              </a:ext>
            </a:extLst>
          </p:cNvPr>
          <p:cNvSpPr txBox="1">
            <a:spLocks/>
          </p:cNvSpPr>
          <p:nvPr/>
        </p:nvSpPr>
        <p:spPr>
          <a:xfrm>
            <a:off x="359622" y="168994"/>
            <a:ext cx="1183237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”超”国家機関</a:t>
            </a:r>
            <a:r>
              <a:rPr lang="en-US" altLang="ja-JP" sz="6000" b="1" dirty="0">
                <a:solidFill>
                  <a:srgbClr val="0070C0"/>
                </a:solidFill>
                <a:latin typeface="Hiragino Mincho Std W8" panose="02020400000000000000" pitchFamily="18" charset="-128"/>
                <a:ea typeface="Hiragino Mincho Std W8" panose="02020400000000000000" pitchFamily="18" charset="-128"/>
              </a:rPr>
              <a:t> WHO (</a:t>
            </a:r>
            <a:r>
              <a:rPr lang="ja-JP" altLang="en-US" sz="5200" b="1">
                <a:solidFill>
                  <a:srgbClr val="0070C0"/>
                </a:solidFill>
                <a:latin typeface="Hiragino Mincho Std W8" panose="02020400000000000000" pitchFamily="18" charset="-128"/>
                <a:ea typeface="Hiragino Mincho Std W8" panose="02020400000000000000" pitchFamily="18" charset="-128"/>
              </a:rPr>
              <a:t>世界保健機関</a:t>
            </a:r>
            <a:r>
              <a:rPr lang="en-US" altLang="ja-JP" sz="5200" b="1" dirty="0">
                <a:solidFill>
                  <a:srgbClr val="0070C0"/>
                </a:solidFill>
                <a:latin typeface="Hiragino Mincho Std W8" panose="02020400000000000000" pitchFamily="18" charset="-128"/>
                <a:ea typeface="Hiragino Mincho Std W8" panose="02020400000000000000" pitchFamily="18" charset="-128"/>
              </a:rPr>
              <a:t>)</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3457CE9F-F5B8-6AD3-DAE0-B7124342669D}"/>
              </a:ext>
            </a:extLst>
          </p:cNvPr>
          <p:cNvSpPr>
            <a:spLocks noGrp="1"/>
          </p:cNvSpPr>
          <p:nvPr>
            <p:ph idx="1"/>
          </p:nvPr>
        </p:nvSpPr>
        <p:spPr>
          <a:xfrm>
            <a:off x="468351" y="1494556"/>
            <a:ext cx="11273883" cy="598013"/>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World Health Organization is discussing</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80471F8B-DC35-9435-2C3E-11784527363D}"/>
              </a:ext>
            </a:extLst>
          </p:cNvPr>
          <p:cNvSpPr txBox="1">
            <a:spLocks/>
          </p:cNvSpPr>
          <p:nvPr/>
        </p:nvSpPr>
        <p:spPr>
          <a:xfrm>
            <a:off x="468351" y="2203756"/>
            <a:ext cx="11273883" cy="1459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solidFill>
                  <a:srgbClr val="0070C0"/>
                </a:solidFill>
                <a:latin typeface="Hiragino Sans W4" panose="020B0400000000000000" pitchFamily="34" charset="-128"/>
                <a:ea typeface="Hiragino Sans W4" panose="020B0400000000000000" pitchFamily="34" charset="-128"/>
              </a:rPr>
              <a:t>foisting</a:t>
            </a:r>
            <a:r>
              <a:rPr lang="en-US" altLang="ja-JP" dirty="0">
                <a:latin typeface="Hiragino Sans W4" panose="020B0400000000000000" pitchFamily="34" charset="-128"/>
                <a:ea typeface="Hiragino Sans W4" panose="020B0400000000000000" pitchFamily="34" charset="-128"/>
              </a:rPr>
              <a:t> </a:t>
            </a:r>
            <a:r>
              <a:rPr lang="en-US" altLang="ja-JP" dirty="0">
                <a:solidFill>
                  <a:srgbClr val="FF0000"/>
                </a:solidFill>
                <a:latin typeface="Hiragino Sans W4" panose="020B0400000000000000" pitchFamily="34" charset="-128"/>
                <a:ea typeface="Hiragino Sans W4" panose="020B0400000000000000" pitchFamily="34" charset="-128"/>
              </a:rPr>
              <a:t>gender ideology </a:t>
            </a:r>
            <a:r>
              <a:rPr lang="en-US" altLang="ja-JP" dirty="0">
                <a:latin typeface="Hiragino Sans W4" panose="020B0400000000000000" pitchFamily="34" charset="-128"/>
                <a:ea typeface="Hiragino Sans W4" panose="020B0400000000000000" pitchFamily="34" charset="-128"/>
              </a:rPr>
              <a:t>upon the </a:t>
            </a:r>
            <a:r>
              <a:rPr lang="en-US" altLang="ja-JP" dirty="0">
                <a:solidFill>
                  <a:srgbClr val="FF0000"/>
                </a:solidFill>
                <a:latin typeface="Hiragino Sans W4" panose="020B0400000000000000" pitchFamily="34" charset="-128"/>
                <a:ea typeface="Hiragino Sans W4" panose="020B0400000000000000" pitchFamily="34" charset="-128"/>
              </a:rPr>
              <a:t>Global South </a:t>
            </a:r>
            <a:r>
              <a:rPr lang="en-US" altLang="ja-JP" dirty="0">
                <a:latin typeface="Hiragino Sans W4" panose="020B0400000000000000" pitchFamily="34" charset="-128"/>
                <a:ea typeface="Hiragino Sans W4" panose="020B0400000000000000" pitchFamily="34" charset="-128"/>
              </a:rPr>
              <a:t>these are practices that are under review if not being rejected by countries in northern Europe</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3D6747FC-691C-2614-5345-B08330080133}"/>
              </a:ext>
            </a:extLst>
          </p:cNvPr>
          <p:cNvSpPr txBox="1">
            <a:spLocks/>
          </p:cNvSpPr>
          <p:nvPr/>
        </p:nvSpPr>
        <p:spPr>
          <a:xfrm>
            <a:off x="468351" y="3774603"/>
            <a:ext cx="11273883" cy="1002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the new President the special of its President Trump will as you like to say </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2" name="Content Placeholder 2">
            <a:extLst>
              <a:ext uri="{FF2B5EF4-FFF2-40B4-BE49-F238E27FC236}">
                <a16:creationId xmlns:a16="http://schemas.microsoft.com/office/drawing/2014/main" id="{C2D2C0B6-2F91-A5D8-8864-12B7D8397C9E}"/>
              </a:ext>
            </a:extLst>
          </p:cNvPr>
          <p:cNvSpPr txBox="1">
            <a:spLocks/>
          </p:cNvSpPr>
          <p:nvPr/>
        </p:nvSpPr>
        <p:spPr>
          <a:xfrm>
            <a:off x="468351" y="4888250"/>
            <a:ext cx="11273883" cy="188169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solidFill>
                  <a:srgbClr val="FF0000"/>
                </a:solidFill>
                <a:latin typeface="Hiragino Sans W4" panose="020B0400000000000000" pitchFamily="34" charset="-128"/>
                <a:ea typeface="Hiragino Sans W4" panose="020B0400000000000000" pitchFamily="34" charset="-128"/>
              </a:rPr>
              <a:t>trust the science </a:t>
            </a:r>
            <a:r>
              <a:rPr lang="en-US" altLang="ja-JP" dirty="0">
                <a:latin typeface="Hiragino Sans W4" panose="020B0400000000000000" pitchFamily="34" charset="-128"/>
                <a:ea typeface="Hiragino Sans W4" panose="020B0400000000000000" pitchFamily="34" charset="-128"/>
              </a:rPr>
              <a:t>he will understand the  basic biological reality of </a:t>
            </a:r>
            <a:r>
              <a:rPr lang="en-US" altLang="ja-JP" dirty="0">
                <a:solidFill>
                  <a:srgbClr val="FF0000"/>
                </a:solidFill>
                <a:latin typeface="Hiragino Sans W4" panose="020B0400000000000000" pitchFamily="34" charset="-128"/>
                <a:ea typeface="Hiragino Sans W4" panose="020B0400000000000000" pitchFamily="34" charset="-128"/>
              </a:rPr>
              <a:t>manhood and womanhood </a:t>
            </a:r>
            <a:r>
              <a:rPr lang="en-US" altLang="ja-JP" dirty="0">
                <a:latin typeface="Hiragino Sans W4" panose="020B0400000000000000" pitchFamily="34" charset="-128"/>
                <a:ea typeface="Hiragino Sans W4" panose="020B0400000000000000" pitchFamily="34" charset="-128"/>
              </a:rPr>
              <a:t>and do you know why not because of Retribution not because he’s </a:t>
            </a:r>
            <a:r>
              <a:rPr lang="en-US" altLang="ja-JP" dirty="0">
                <a:solidFill>
                  <a:srgbClr val="FF0000"/>
                </a:solidFill>
                <a:latin typeface="Hiragino Sans W4" panose="020B0400000000000000" pitchFamily="34" charset="-128"/>
                <a:ea typeface="Hiragino Sans W4" panose="020B0400000000000000" pitchFamily="34" charset="-128"/>
              </a:rPr>
              <a:t>a dictator </a:t>
            </a:r>
            <a:r>
              <a:rPr lang="en-US" altLang="ja-JP" dirty="0">
                <a:latin typeface="Hiragino Sans W4" panose="020B0400000000000000" pitchFamily="34" charset="-128"/>
                <a:ea typeface="Hiragino Sans W4" panose="020B0400000000000000" pitchFamily="34" charset="-128"/>
              </a:rPr>
              <a:t>but because he has </a:t>
            </a:r>
            <a:r>
              <a:rPr lang="en-US" altLang="ja-JP" u="sng" dirty="0">
                <a:solidFill>
                  <a:srgbClr val="FF0000"/>
                </a:solidFill>
                <a:latin typeface="Hiragino Sans W4" panose="020B0400000000000000" pitchFamily="34" charset="-128"/>
                <a:ea typeface="Hiragino Sans W4" panose="020B0400000000000000" pitchFamily="34" charset="-128"/>
              </a:rPr>
              <a:t>the power of the American people behind him.</a:t>
            </a:r>
          </a:p>
        </p:txBody>
      </p:sp>
    </p:spTree>
    <p:extLst>
      <p:ext uri="{BB962C8B-B14F-4D97-AF65-F5344CB8AC3E}">
        <p14:creationId xmlns:p14="http://schemas.microsoft.com/office/powerpoint/2010/main" val="18364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98588D-23E6-87FB-9F14-86F81D986156}"/>
              </a:ext>
            </a:extLst>
          </p:cNvPr>
          <p:cNvSpPr txBox="1">
            <a:spLocks/>
          </p:cNvSpPr>
          <p:nvPr/>
        </p:nvSpPr>
        <p:spPr>
          <a:xfrm>
            <a:off x="359622" y="168994"/>
            <a:ext cx="1183237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”超”国家機関</a:t>
            </a:r>
            <a:r>
              <a:rPr lang="en-US" altLang="ja-JP" sz="6000" b="1" dirty="0">
                <a:solidFill>
                  <a:srgbClr val="0070C0"/>
                </a:solidFill>
                <a:latin typeface="Hiragino Mincho Std W8" panose="02020400000000000000" pitchFamily="18" charset="-128"/>
                <a:ea typeface="Hiragino Mincho Std W8" panose="02020400000000000000" pitchFamily="18" charset="-128"/>
              </a:rPr>
              <a:t> WHO (</a:t>
            </a:r>
            <a:r>
              <a:rPr lang="ja-JP" altLang="en-US" sz="5200" b="1">
                <a:solidFill>
                  <a:srgbClr val="0070C0"/>
                </a:solidFill>
                <a:latin typeface="Hiragino Mincho Std W8" panose="02020400000000000000" pitchFamily="18" charset="-128"/>
                <a:ea typeface="Hiragino Mincho Std W8" panose="02020400000000000000" pitchFamily="18" charset="-128"/>
              </a:rPr>
              <a:t>世界保健機関</a:t>
            </a:r>
            <a:r>
              <a:rPr lang="en-US" altLang="ja-JP" sz="5200" b="1" dirty="0">
                <a:solidFill>
                  <a:srgbClr val="0070C0"/>
                </a:solidFill>
                <a:latin typeface="Hiragino Mincho Std W8" panose="02020400000000000000" pitchFamily="18" charset="-128"/>
                <a:ea typeface="Hiragino Mincho Std W8" panose="02020400000000000000" pitchFamily="18" charset="-128"/>
              </a:rPr>
              <a:t>)</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3457CE9F-F5B8-6AD3-DAE0-B7124342669D}"/>
              </a:ext>
            </a:extLst>
          </p:cNvPr>
          <p:cNvSpPr>
            <a:spLocks noGrp="1"/>
          </p:cNvSpPr>
          <p:nvPr>
            <p:ph idx="1"/>
          </p:nvPr>
        </p:nvSpPr>
        <p:spPr>
          <a:xfrm>
            <a:off x="468351" y="1494557"/>
            <a:ext cx="11273883" cy="439752"/>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World Health Organization is discussing</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0" name="Content Placeholder 2">
            <a:extLst>
              <a:ext uri="{FF2B5EF4-FFF2-40B4-BE49-F238E27FC236}">
                <a16:creationId xmlns:a16="http://schemas.microsoft.com/office/drawing/2014/main" id="{80471F8B-DC35-9435-2C3E-11784527363D}"/>
              </a:ext>
            </a:extLst>
          </p:cNvPr>
          <p:cNvSpPr txBox="1">
            <a:spLocks/>
          </p:cNvSpPr>
          <p:nvPr/>
        </p:nvSpPr>
        <p:spPr>
          <a:xfrm>
            <a:off x="468351" y="2039680"/>
            <a:ext cx="11273883" cy="750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solidFill>
                  <a:srgbClr val="0070C0"/>
                </a:solidFill>
                <a:latin typeface="Hiragino Sans W4" panose="020B0400000000000000" pitchFamily="34" charset="-128"/>
                <a:ea typeface="Hiragino Sans W4" panose="020B0400000000000000" pitchFamily="34" charset="-128"/>
              </a:rPr>
              <a:t>foisting</a:t>
            </a:r>
            <a:r>
              <a:rPr lang="en-US" altLang="ja-JP" sz="1800" dirty="0">
                <a:latin typeface="Hiragino Sans W4" panose="020B0400000000000000" pitchFamily="34" charset="-128"/>
                <a:ea typeface="Hiragino Sans W4" panose="020B0400000000000000" pitchFamily="34" charset="-128"/>
              </a:rPr>
              <a:t> </a:t>
            </a:r>
            <a:r>
              <a:rPr lang="en-US" altLang="ja-JP" sz="1800" dirty="0">
                <a:solidFill>
                  <a:srgbClr val="FF0000"/>
                </a:solidFill>
                <a:latin typeface="Hiragino Sans W4" panose="020B0400000000000000" pitchFamily="34" charset="-128"/>
                <a:ea typeface="Hiragino Sans W4" panose="020B0400000000000000" pitchFamily="34" charset="-128"/>
              </a:rPr>
              <a:t>gender ideology </a:t>
            </a:r>
            <a:r>
              <a:rPr lang="en-US" altLang="ja-JP" sz="1800" dirty="0">
                <a:latin typeface="Hiragino Sans W4" panose="020B0400000000000000" pitchFamily="34" charset="-128"/>
                <a:ea typeface="Hiragino Sans W4" panose="020B0400000000000000" pitchFamily="34" charset="-128"/>
              </a:rPr>
              <a:t>upon the </a:t>
            </a:r>
            <a:r>
              <a:rPr lang="en-US" altLang="ja-JP" sz="1800" dirty="0">
                <a:solidFill>
                  <a:srgbClr val="FF0000"/>
                </a:solidFill>
                <a:latin typeface="Hiragino Sans W4" panose="020B0400000000000000" pitchFamily="34" charset="-128"/>
                <a:ea typeface="Hiragino Sans W4" panose="020B0400000000000000" pitchFamily="34" charset="-128"/>
              </a:rPr>
              <a:t>Global South </a:t>
            </a:r>
            <a:r>
              <a:rPr lang="en-US" altLang="ja-JP" sz="1800" dirty="0">
                <a:latin typeface="Hiragino Sans W4" panose="020B0400000000000000" pitchFamily="34" charset="-128"/>
                <a:ea typeface="Hiragino Sans W4" panose="020B0400000000000000" pitchFamily="34" charset="-128"/>
              </a:rPr>
              <a:t>these are practices that are under review if not being rejected by countries in northern Europe</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3D6747FC-691C-2614-5345-B08330080133}"/>
              </a:ext>
            </a:extLst>
          </p:cNvPr>
          <p:cNvSpPr txBox="1">
            <a:spLocks/>
          </p:cNvSpPr>
          <p:nvPr/>
        </p:nvSpPr>
        <p:spPr>
          <a:xfrm>
            <a:off x="468351" y="2895510"/>
            <a:ext cx="4631187" cy="1172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the new President the special of its President Trump will as you like to say </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2" name="Content Placeholder 2">
            <a:extLst>
              <a:ext uri="{FF2B5EF4-FFF2-40B4-BE49-F238E27FC236}">
                <a16:creationId xmlns:a16="http://schemas.microsoft.com/office/drawing/2014/main" id="{C2D2C0B6-2F91-A5D8-8864-12B7D8397C9E}"/>
              </a:ext>
            </a:extLst>
          </p:cNvPr>
          <p:cNvSpPr txBox="1">
            <a:spLocks/>
          </p:cNvSpPr>
          <p:nvPr/>
        </p:nvSpPr>
        <p:spPr>
          <a:xfrm>
            <a:off x="468352" y="4067862"/>
            <a:ext cx="4824618" cy="2572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solidFill>
                  <a:srgbClr val="FF0000"/>
                </a:solidFill>
                <a:latin typeface="Hiragino Sans W4" panose="020B0400000000000000" pitchFamily="34" charset="-128"/>
                <a:ea typeface="Hiragino Sans W4" panose="020B0400000000000000" pitchFamily="34" charset="-128"/>
              </a:rPr>
              <a:t>trust the science </a:t>
            </a:r>
            <a:r>
              <a:rPr lang="en-US" altLang="ja-JP" sz="1800" dirty="0">
                <a:latin typeface="Hiragino Sans W4" panose="020B0400000000000000" pitchFamily="34" charset="-128"/>
                <a:ea typeface="Hiragino Sans W4" panose="020B0400000000000000" pitchFamily="34" charset="-128"/>
              </a:rPr>
              <a:t>he will understand the  basic biological reality of </a:t>
            </a:r>
            <a:r>
              <a:rPr lang="en-US" altLang="ja-JP" sz="1800" dirty="0">
                <a:solidFill>
                  <a:srgbClr val="FF0000"/>
                </a:solidFill>
                <a:latin typeface="Hiragino Sans W4" panose="020B0400000000000000" pitchFamily="34" charset="-128"/>
                <a:ea typeface="Hiragino Sans W4" panose="020B0400000000000000" pitchFamily="34" charset="-128"/>
              </a:rPr>
              <a:t>manhood and womanhood </a:t>
            </a:r>
            <a:r>
              <a:rPr lang="en-US" altLang="ja-JP" sz="1800" dirty="0">
                <a:latin typeface="Hiragino Sans W4" panose="020B0400000000000000" pitchFamily="34" charset="-128"/>
                <a:ea typeface="Hiragino Sans W4" panose="020B0400000000000000" pitchFamily="34" charset="-128"/>
              </a:rPr>
              <a:t>and do you know why not because of Retribution not because he’s </a:t>
            </a:r>
            <a:r>
              <a:rPr lang="en-US" altLang="ja-JP" sz="1800" dirty="0">
                <a:solidFill>
                  <a:srgbClr val="FF0000"/>
                </a:solidFill>
                <a:latin typeface="Hiragino Sans W4" panose="020B0400000000000000" pitchFamily="34" charset="-128"/>
                <a:ea typeface="Hiragino Sans W4" panose="020B0400000000000000" pitchFamily="34" charset="-128"/>
              </a:rPr>
              <a:t>a dictator </a:t>
            </a:r>
            <a:r>
              <a:rPr lang="en-US" altLang="ja-JP" sz="1800" dirty="0">
                <a:latin typeface="Hiragino Sans W4" panose="020B0400000000000000" pitchFamily="34" charset="-128"/>
                <a:ea typeface="Hiragino Sans W4" panose="020B0400000000000000" pitchFamily="34" charset="-128"/>
              </a:rPr>
              <a:t>but because he has </a:t>
            </a:r>
            <a:r>
              <a:rPr lang="en-US" altLang="ja-JP" sz="1800" u="sng" dirty="0">
                <a:solidFill>
                  <a:srgbClr val="FF0000"/>
                </a:solidFill>
                <a:latin typeface="Hiragino Sans W4" panose="020B0400000000000000" pitchFamily="34" charset="-128"/>
                <a:ea typeface="Hiragino Sans W4" panose="020B0400000000000000" pitchFamily="34" charset="-128"/>
              </a:rPr>
              <a:t>the power of the American people behind him.</a:t>
            </a:r>
          </a:p>
        </p:txBody>
      </p:sp>
      <p:pic>
        <p:nvPicPr>
          <p:cNvPr id="3" name="オンライン メディア 2" descr="Heritage President Goes Scorched Earth on Globalist Elites at WEF">
            <a:hlinkClick r:id="" action="ppaction://media"/>
            <a:extLst>
              <a:ext uri="{FF2B5EF4-FFF2-40B4-BE49-F238E27FC236}">
                <a16:creationId xmlns:a16="http://schemas.microsoft.com/office/drawing/2014/main" id="{E7D0EA70-9376-55A8-6B41-D2AF191A920B}"/>
              </a:ext>
            </a:extLst>
          </p:cNvPr>
          <p:cNvPicPr>
            <a:picLocks noRot="1" noChangeAspect="1"/>
          </p:cNvPicPr>
          <p:nvPr>
            <a:videoFile r:link="rId1"/>
          </p:nvPr>
        </p:nvPicPr>
        <p:blipFill>
          <a:blip r:embed="rId3"/>
          <a:stretch>
            <a:fillRect/>
          </a:stretch>
        </p:blipFill>
        <p:spPr>
          <a:xfrm>
            <a:off x="5433646" y="2905305"/>
            <a:ext cx="6609861" cy="3734571"/>
          </a:xfrm>
          <a:prstGeom prst="rect">
            <a:avLst/>
          </a:prstGeom>
        </p:spPr>
      </p:pic>
    </p:spTree>
    <p:extLst>
      <p:ext uri="{BB962C8B-B14F-4D97-AF65-F5344CB8AC3E}">
        <p14:creationId xmlns:p14="http://schemas.microsoft.com/office/powerpoint/2010/main" val="82371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BABC2-1C23-86E0-8F52-EE565EC38245}"/>
              </a:ext>
            </a:extLst>
          </p:cNvPr>
          <p:cNvSpPr txBox="1">
            <a:spLocks/>
          </p:cNvSpPr>
          <p:nvPr/>
        </p:nvSpPr>
        <p:spPr>
          <a:xfrm>
            <a:off x="359622" y="168994"/>
            <a:ext cx="115099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ウクライナへの支援</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7CF8ED0C-E996-26E9-EB6F-FB8FB53667DF}"/>
              </a:ext>
            </a:extLst>
          </p:cNvPr>
          <p:cNvSpPr>
            <a:spLocks noGrp="1"/>
          </p:cNvSpPr>
          <p:nvPr>
            <p:ph idx="1"/>
          </p:nvPr>
        </p:nvSpPr>
        <p:spPr>
          <a:xfrm>
            <a:off x="468351" y="1494556"/>
            <a:ext cx="11273883" cy="1494829"/>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let </a:t>
            </a:r>
            <a:r>
              <a:rPr lang="en-US" altLang="ja-JP" dirty="0" err="1">
                <a:latin typeface="Hiragino Sans W4" panose="020B0400000000000000" pitchFamily="34" charset="-128"/>
                <a:ea typeface="Hiragino Sans W4" panose="020B0400000000000000" pitchFamily="34" charset="-128"/>
              </a:rPr>
              <a:t>ms</a:t>
            </a:r>
            <a:r>
              <a:rPr lang="en-US" altLang="ja-JP" dirty="0">
                <a:latin typeface="Hiragino Sans W4" panose="020B0400000000000000" pitchFamily="34" charset="-128"/>
                <a:ea typeface="Hiragino Sans W4" panose="020B0400000000000000" pitchFamily="34" charset="-128"/>
              </a:rPr>
              <a:t> just correct the uh the slight assertion you made there we want Ukraine to win we want to see Ukraine win with a lot more help from </a:t>
            </a:r>
            <a:r>
              <a:rPr lang="en-US" altLang="ja-JP" dirty="0">
                <a:solidFill>
                  <a:srgbClr val="FF0000"/>
                </a:solidFill>
                <a:latin typeface="Hiragino Sans W4" panose="020B0400000000000000" pitchFamily="34" charset="-128"/>
                <a:ea typeface="Hiragino Sans W4" panose="020B0400000000000000" pitchFamily="34" charset="-128"/>
              </a:rPr>
              <a:t>European allies.</a:t>
            </a:r>
          </a:p>
        </p:txBody>
      </p:sp>
      <p:sp>
        <p:nvSpPr>
          <p:cNvPr id="10" name="Content Placeholder 2">
            <a:extLst>
              <a:ext uri="{FF2B5EF4-FFF2-40B4-BE49-F238E27FC236}">
                <a16:creationId xmlns:a16="http://schemas.microsoft.com/office/drawing/2014/main" id="{3F6F351E-B89C-CAF5-BB6A-744F40D11169}"/>
              </a:ext>
            </a:extLst>
          </p:cNvPr>
          <p:cNvSpPr txBox="1">
            <a:spLocks/>
          </p:cNvSpPr>
          <p:nvPr/>
        </p:nvSpPr>
        <p:spPr>
          <a:xfrm>
            <a:off x="468351" y="3091178"/>
            <a:ext cx="11273883" cy="1494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I think the United States has a role Heritage has  been clear about this for 2 years now that  there is a world in which we support military aid for Ukraine</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299CF3E9-0460-30D5-3092-C9BA2DBE1737}"/>
              </a:ext>
            </a:extLst>
          </p:cNvPr>
          <p:cNvSpPr txBox="1">
            <a:spLocks/>
          </p:cNvSpPr>
          <p:nvPr/>
        </p:nvSpPr>
        <p:spPr>
          <a:xfrm>
            <a:off x="468351" y="4687800"/>
            <a:ext cx="11273883" cy="949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our first obligation in foreign policy is to look at it through the lens of what’s </a:t>
            </a:r>
            <a:r>
              <a:rPr lang="en-US" altLang="ja-JP" dirty="0">
                <a:solidFill>
                  <a:srgbClr val="FF0000"/>
                </a:solidFill>
                <a:latin typeface="Hiragino Sans W4" panose="020B0400000000000000" pitchFamily="34" charset="-128"/>
                <a:ea typeface="Hiragino Sans W4" panose="020B0400000000000000" pitchFamily="34" charset="-128"/>
              </a:rPr>
              <a:t>best for the American citizen</a:t>
            </a:r>
          </a:p>
        </p:txBody>
      </p:sp>
      <p:sp>
        <p:nvSpPr>
          <p:cNvPr id="12" name="Content Placeholder 2">
            <a:extLst>
              <a:ext uri="{FF2B5EF4-FFF2-40B4-BE49-F238E27FC236}">
                <a16:creationId xmlns:a16="http://schemas.microsoft.com/office/drawing/2014/main" id="{F047DCD9-AB82-0879-6AE0-6C3FBC4F1ED4}"/>
              </a:ext>
            </a:extLst>
          </p:cNvPr>
          <p:cNvSpPr txBox="1">
            <a:spLocks/>
          </p:cNvSpPr>
          <p:nvPr/>
        </p:nvSpPr>
        <p:spPr>
          <a:xfrm>
            <a:off x="468351" y="5739299"/>
            <a:ext cx="11273883" cy="949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Joe Biden has done a </a:t>
            </a:r>
            <a:r>
              <a:rPr lang="en-US" altLang="ja-JP" dirty="0">
                <a:solidFill>
                  <a:srgbClr val="FF0000"/>
                </a:solidFill>
                <a:latin typeface="Hiragino Sans W4" panose="020B0400000000000000" pitchFamily="34" charset="-128"/>
                <a:ea typeface="Hiragino Sans W4" panose="020B0400000000000000" pitchFamily="34" charset="-128"/>
              </a:rPr>
              <a:t>god- awful job </a:t>
            </a:r>
            <a:r>
              <a:rPr lang="en-US" altLang="ja-JP" dirty="0">
                <a:latin typeface="Hiragino Sans W4" panose="020B0400000000000000" pitchFamily="34" charset="-128"/>
                <a:ea typeface="Hiragino Sans W4" panose="020B0400000000000000" pitchFamily="34" charset="-128"/>
              </a:rPr>
              <a:t>in articulating what that is the kind of</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1023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BABC2-1C23-86E0-8F52-EE565EC38245}"/>
              </a:ext>
            </a:extLst>
          </p:cNvPr>
          <p:cNvSpPr txBox="1">
            <a:spLocks/>
          </p:cNvSpPr>
          <p:nvPr/>
        </p:nvSpPr>
        <p:spPr>
          <a:xfrm>
            <a:off x="359622" y="168994"/>
            <a:ext cx="115099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ウクライナへの支援</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7CF8ED0C-E996-26E9-EB6F-FB8FB53667DF}"/>
              </a:ext>
            </a:extLst>
          </p:cNvPr>
          <p:cNvSpPr>
            <a:spLocks noGrp="1"/>
          </p:cNvSpPr>
          <p:nvPr>
            <p:ph idx="1"/>
          </p:nvPr>
        </p:nvSpPr>
        <p:spPr>
          <a:xfrm>
            <a:off x="468351" y="1494557"/>
            <a:ext cx="11273883" cy="685936"/>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let </a:t>
            </a:r>
            <a:r>
              <a:rPr lang="en-US" altLang="ja-JP" sz="1800" dirty="0" err="1">
                <a:latin typeface="Hiragino Sans W4" panose="020B0400000000000000" pitchFamily="34" charset="-128"/>
                <a:ea typeface="Hiragino Sans W4" panose="020B0400000000000000" pitchFamily="34" charset="-128"/>
              </a:rPr>
              <a:t>ms</a:t>
            </a:r>
            <a:r>
              <a:rPr lang="en-US" altLang="ja-JP" sz="1800" dirty="0">
                <a:latin typeface="Hiragino Sans W4" panose="020B0400000000000000" pitchFamily="34" charset="-128"/>
                <a:ea typeface="Hiragino Sans W4" panose="020B0400000000000000" pitchFamily="34" charset="-128"/>
              </a:rPr>
              <a:t> just correct the uh the slight assertion you made there we want Ukraine to win we want to see Ukraine win with a lot more help from </a:t>
            </a:r>
            <a:r>
              <a:rPr lang="en-US" altLang="ja-JP" sz="1800" dirty="0">
                <a:solidFill>
                  <a:srgbClr val="FF0000"/>
                </a:solidFill>
                <a:latin typeface="Hiragino Sans W4" panose="020B0400000000000000" pitchFamily="34" charset="-128"/>
                <a:ea typeface="Hiragino Sans W4" panose="020B0400000000000000" pitchFamily="34" charset="-128"/>
              </a:rPr>
              <a:t>European allies.</a:t>
            </a:r>
          </a:p>
        </p:txBody>
      </p:sp>
      <p:sp>
        <p:nvSpPr>
          <p:cNvPr id="10" name="Content Placeholder 2">
            <a:extLst>
              <a:ext uri="{FF2B5EF4-FFF2-40B4-BE49-F238E27FC236}">
                <a16:creationId xmlns:a16="http://schemas.microsoft.com/office/drawing/2014/main" id="{3F6F351E-B89C-CAF5-BB6A-744F40D11169}"/>
              </a:ext>
            </a:extLst>
          </p:cNvPr>
          <p:cNvSpPr txBox="1">
            <a:spLocks/>
          </p:cNvSpPr>
          <p:nvPr/>
        </p:nvSpPr>
        <p:spPr>
          <a:xfrm>
            <a:off x="468351" y="2282285"/>
            <a:ext cx="11273883" cy="685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I think the United States has a role Heritage has  been clear about this for 2 years now that  there is a world in which we support military aid for Ukraine</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sp>
        <p:nvSpPr>
          <p:cNvPr id="11" name="Content Placeholder 2">
            <a:extLst>
              <a:ext uri="{FF2B5EF4-FFF2-40B4-BE49-F238E27FC236}">
                <a16:creationId xmlns:a16="http://schemas.microsoft.com/office/drawing/2014/main" id="{299CF3E9-0460-30D5-3092-C9BA2DBE1737}"/>
              </a:ext>
            </a:extLst>
          </p:cNvPr>
          <p:cNvSpPr txBox="1">
            <a:spLocks/>
          </p:cNvSpPr>
          <p:nvPr/>
        </p:nvSpPr>
        <p:spPr>
          <a:xfrm>
            <a:off x="468351" y="3101542"/>
            <a:ext cx="4789449" cy="123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our first obligation in foreign policy is to look at it through the lens of what’s </a:t>
            </a:r>
            <a:r>
              <a:rPr lang="en-US" altLang="ja-JP" sz="1800" dirty="0">
                <a:solidFill>
                  <a:srgbClr val="FF0000"/>
                </a:solidFill>
                <a:latin typeface="Hiragino Sans W4" panose="020B0400000000000000" pitchFamily="34" charset="-128"/>
                <a:ea typeface="Hiragino Sans W4" panose="020B0400000000000000" pitchFamily="34" charset="-128"/>
              </a:rPr>
              <a:t>best for the American citizen</a:t>
            </a:r>
          </a:p>
        </p:txBody>
      </p:sp>
      <p:sp>
        <p:nvSpPr>
          <p:cNvPr id="12" name="Content Placeholder 2">
            <a:extLst>
              <a:ext uri="{FF2B5EF4-FFF2-40B4-BE49-F238E27FC236}">
                <a16:creationId xmlns:a16="http://schemas.microsoft.com/office/drawing/2014/main" id="{F047DCD9-AB82-0879-6AE0-6C3FBC4F1ED4}"/>
              </a:ext>
            </a:extLst>
          </p:cNvPr>
          <p:cNvSpPr txBox="1">
            <a:spLocks/>
          </p:cNvSpPr>
          <p:nvPr/>
        </p:nvSpPr>
        <p:spPr>
          <a:xfrm>
            <a:off x="468351" y="4328614"/>
            <a:ext cx="4789449" cy="123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Joe Biden has done a </a:t>
            </a:r>
            <a:r>
              <a:rPr lang="en-US" altLang="ja-JP" sz="1800" dirty="0">
                <a:solidFill>
                  <a:srgbClr val="FF0000"/>
                </a:solidFill>
                <a:latin typeface="Hiragino Sans W4" panose="020B0400000000000000" pitchFamily="34" charset="-128"/>
                <a:ea typeface="Hiragino Sans W4" panose="020B0400000000000000" pitchFamily="34" charset="-128"/>
              </a:rPr>
              <a:t>god- awful job </a:t>
            </a:r>
            <a:r>
              <a:rPr lang="en-US" altLang="ja-JP" sz="1800" dirty="0">
                <a:latin typeface="Hiragino Sans W4" panose="020B0400000000000000" pitchFamily="34" charset="-128"/>
                <a:ea typeface="Hiragino Sans W4" panose="020B0400000000000000" pitchFamily="34" charset="-128"/>
              </a:rPr>
              <a:t>in articulating what that is the kind of</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pic>
        <p:nvPicPr>
          <p:cNvPr id="2" name="オンライン メディア 2" descr="Heritage President Goes Scorched Earth on Globalist Elites at WEF">
            <a:hlinkClick r:id="" action="ppaction://media"/>
            <a:extLst>
              <a:ext uri="{FF2B5EF4-FFF2-40B4-BE49-F238E27FC236}">
                <a16:creationId xmlns:a16="http://schemas.microsoft.com/office/drawing/2014/main" id="{1650582E-23A1-31F8-CC02-A429C593663B}"/>
              </a:ext>
            </a:extLst>
          </p:cNvPr>
          <p:cNvPicPr>
            <a:picLocks noRot="1" noChangeAspect="1"/>
          </p:cNvPicPr>
          <p:nvPr>
            <a:videoFile r:link="rId1"/>
          </p:nvPr>
        </p:nvPicPr>
        <p:blipFill>
          <a:blip r:embed="rId3"/>
          <a:stretch>
            <a:fillRect/>
          </a:stretch>
        </p:blipFill>
        <p:spPr>
          <a:xfrm>
            <a:off x="5570416" y="3073659"/>
            <a:ext cx="6398845" cy="3615347"/>
          </a:xfrm>
          <a:prstGeom prst="rect">
            <a:avLst/>
          </a:prstGeom>
        </p:spPr>
      </p:pic>
    </p:spTree>
    <p:extLst>
      <p:ext uri="{BB962C8B-B14F-4D97-AF65-F5344CB8AC3E}">
        <p14:creationId xmlns:p14="http://schemas.microsoft.com/office/powerpoint/2010/main" val="41097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146A79-2E14-EEFA-45BA-8B5632B4DDD8}"/>
              </a:ext>
            </a:extLst>
          </p:cNvPr>
          <p:cNvSpPr txBox="1">
            <a:spLocks/>
          </p:cNvSpPr>
          <p:nvPr/>
        </p:nvSpPr>
        <p:spPr>
          <a:xfrm>
            <a:off x="359622" y="168994"/>
            <a:ext cx="11509993" cy="1976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世界経済フォーラム</a:t>
            </a:r>
            <a:r>
              <a:rPr lang="en-US" altLang="ja-JP" sz="6000" b="1" dirty="0">
                <a:solidFill>
                  <a:srgbClr val="0070C0"/>
                </a:solidFill>
                <a:latin typeface="Hiragino Mincho Std W8" panose="02020400000000000000" pitchFamily="18" charset="-128"/>
                <a:ea typeface="Hiragino Mincho Std W8" panose="02020400000000000000" pitchFamily="18" charset="-128"/>
              </a:rPr>
              <a:t>(WEF)</a:t>
            </a:r>
            <a:r>
              <a:rPr lang="ja-JP" altLang="en-US" sz="6000" b="1">
                <a:solidFill>
                  <a:srgbClr val="0070C0"/>
                </a:solidFill>
                <a:latin typeface="Hiragino Mincho Std W8" panose="02020400000000000000" pitchFamily="18" charset="-128"/>
                <a:ea typeface="Hiragino Mincho Std W8" panose="02020400000000000000" pitchFamily="18" charset="-128"/>
              </a:rPr>
              <a:t>の</a:t>
            </a:r>
            <a:br>
              <a:rPr lang="ja-JP" altLang="en-US" sz="6000" b="1">
                <a:solidFill>
                  <a:srgbClr val="0070C0"/>
                </a:solidFill>
                <a:latin typeface="Hiragino Mincho Std W8" panose="02020400000000000000" pitchFamily="18" charset="-128"/>
                <a:ea typeface="Hiragino Mincho Std W8" panose="02020400000000000000" pitchFamily="18" charset="-128"/>
              </a:rPr>
            </a:br>
            <a:r>
              <a:rPr lang="ja-JP" altLang="en-US" sz="6000" b="1">
                <a:solidFill>
                  <a:srgbClr val="0070C0"/>
                </a:solidFill>
                <a:latin typeface="Hiragino Mincho Std W8" panose="02020400000000000000" pitchFamily="18" charset="-128"/>
                <a:ea typeface="Hiragino Mincho Std W8" panose="02020400000000000000" pitchFamily="18" charset="-128"/>
              </a:rPr>
              <a:t>すべてのアジェンダを破壊する</a:t>
            </a:r>
          </a:p>
        </p:txBody>
      </p:sp>
      <p:sp>
        <p:nvSpPr>
          <p:cNvPr id="9" name="Content Placeholder 2">
            <a:extLst>
              <a:ext uri="{FF2B5EF4-FFF2-40B4-BE49-F238E27FC236}">
                <a16:creationId xmlns:a16="http://schemas.microsoft.com/office/drawing/2014/main" id="{30C4CCF3-7C87-187B-2B55-FE7EBA938554}"/>
              </a:ext>
            </a:extLst>
          </p:cNvPr>
          <p:cNvSpPr>
            <a:spLocks noGrp="1"/>
          </p:cNvSpPr>
          <p:nvPr>
            <p:ph idx="1"/>
          </p:nvPr>
        </p:nvSpPr>
        <p:spPr>
          <a:xfrm>
            <a:off x="468351" y="2356338"/>
            <a:ext cx="11273883" cy="1976330"/>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person who will come into the next conservative Administration is going to be governed by </a:t>
            </a:r>
            <a:r>
              <a:rPr lang="en-US" altLang="ja-JP" dirty="0">
                <a:solidFill>
                  <a:srgbClr val="FF0000"/>
                </a:solidFill>
                <a:latin typeface="Hiragino Sans W4" panose="020B0400000000000000" pitchFamily="34" charset="-128"/>
                <a:ea typeface="Hiragino Sans W4" panose="020B0400000000000000" pitchFamily="34" charset="-128"/>
              </a:rPr>
              <a:t>one principle </a:t>
            </a:r>
            <a:r>
              <a:rPr lang="en-US" altLang="ja-JP" dirty="0">
                <a:latin typeface="Hiragino Sans W4" panose="020B0400000000000000" pitchFamily="34" charset="-128"/>
                <a:ea typeface="Hiragino Sans W4" panose="020B0400000000000000" pitchFamily="34" charset="-128"/>
              </a:rPr>
              <a:t>and that is </a:t>
            </a:r>
            <a:r>
              <a:rPr lang="en-US" altLang="ja-JP" dirty="0">
                <a:solidFill>
                  <a:srgbClr val="FF0000"/>
                </a:solidFill>
                <a:latin typeface="Hiragino Sans W4" panose="020B0400000000000000" pitchFamily="34" charset="-128"/>
                <a:ea typeface="Hiragino Sans W4" panose="020B0400000000000000" pitchFamily="34" charset="-128"/>
              </a:rPr>
              <a:t>destroying</a:t>
            </a:r>
            <a:r>
              <a:rPr lang="en-US" altLang="ja-JP" dirty="0">
                <a:latin typeface="Hiragino Sans W4" panose="020B0400000000000000" pitchFamily="34" charset="-128"/>
                <a:ea typeface="Hiragino Sans W4" panose="020B0400000000000000" pitchFamily="34" charset="-128"/>
              </a:rPr>
              <a:t> the grasp that </a:t>
            </a:r>
            <a:r>
              <a:rPr lang="en-US" altLang="ja-JP" dirty="0">
                <a:solidFill>
                  <a:srgbClr val="FF0000"/>
                </a:solidFill>
                <a:latin typeface="Hiragino Sans W4" panose="020B0400000000000000" pitchFamily="34" charset="-128"/>
                <a:ea typeface="Hiragino Sans W4" panose="020B0400000000000000" pitchFamily="34" charset="-128"/>
              </a:rPr>
              <a:t>political Elites </a:t>
            </a:r>
            <a:r>
              <a:rPr lang="en-US" altLang="ja-JP" dirty="0">
                <a:latin typeface="Hiragino Sans W4" panose="020B0400000000000000" pitchFamily="34" charset="-128"/>
                <a:ea typeface="Hiragino Sans W4" panose="020B0400000000000000" pitchFamily="34" charset="-128"/>
              </a:rPr>
              <a:t>and </a:t>
            </a:r>
            <a:r>
              <a:rPr lang="en-US" altLang="ja-JP" dirty="0">
                <a:solidFill>
                  <a:srgbClr val="FF0000"/>
                </a:solidFill>
                <a:latin typeface="Hiragino Sans W4" panose="020B0400000000000000" pitchFamily="34" charset="-128"/>
                <a:ea typeface="Hiragino Sans W4" panose="020B0400000000000000" pitchFamily="34" charset="-128"/>
              </a:rPr>
              <a:t>unelected technocrats </a:t>
            </a:r>
            <a:r>
              <a:rPr lang="en-US" altLang="ja-JP" dirty="0">
                <a:latin typeface="Hiragino Sans W4" panose="020B0400000000000000" pitchFamily="34" charset="-128"/>
                <a:ea typeface="Hiragino Sans W4" panose="020B0400000000000000" pitchFamily="34" charset="-128"/>
              </a:rPr>
              <a:t>have over </a:t>
            </a:r>
            <a:r>
              <a:rPr lang="en-US" altLang="ja-JP" dirty="0">
                <a:solidFill>
                  <a:srgbClr val="FF0000"/>
                </a:solidFill>
                <a:latin typeface="Hiragino Sans W4" panose="020B0400000000000000" pitchFamily="34" charset="-128"/>
                <a:ea typeface="Hiragino Sans W4" panose="020B0400000000000000" pitchFamily="34" charset="-128"/>
              </a:rPr>
              <a:t>the average person </a:t>
            </a:r>
          </a:p>
        </p:txBody>
      </p:sp>
      <p:sp>
        <p:nvSpPr>
          <p:cNvPr id="10" name="Content Placeholder 2">
            <a:extLst>
              <a:ext uri="{FF2B5EF4-FFF2-40B4-BE49-F238E27FC236}">
                <a16:creationId xmlns:a16="http://schemas.microsoft.com/office/drawing/2014/main" id="{2BF06CCE-A290-ADD5-52B2-898D28CCAB9E}"/>
              </a:ext>
            </a:extLst>
          </p:cNvPr>
          <p:cNvSpPr txBox="1">
            <a:spLocks/>
          </p:cNvSpPr>
          <p:nvPr/>
        </p:nvSpPr>
        <p:spPr>
          <a:xfrm>
            <a:off x="468351" y="4543683"/>
            <a:ext cx="11273883" cy="19763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dirty="0">
                <a:latin typeface="Hiragino Sans W4" panose="020B0400000000000000" pitchFamily="34" charset="-128"/>
                <a:ea typeface="Hiragino Sans W4" panose="020B0400000000000000" pitchFamily="34" charset="-128"/>
              </a:rPr>
              <a:t>and I will be candid and say that the </a:t>
            </a:r>
            <a:r>
              <a:rPr lang="en-US" altLang="ja-JP" dirty="0">
                <a:solidFill>
                  <a:srgbClr val="0070C0"/>
                </a:solidFill>
                <a:latin typeface="Hiragino Sans W4" panose="020B0400000000000000" pitchFamily="34" charset="-128"/>
                <a:ea typeface="Hiragino Sans W4" panose="020B0400000000000000" pitchFamily="34" charset="-128"/>
              </a:rPr>
              <a:t>agenda</a:t>
            </a:r>
            <a:r>
              <a:rPr lang="en-US" altLang="ja-JP" dirty="0">
                <a:latin typeface="Hiragino Sans W4" panose="020B0400000000000000" pitchFamily="34" charset="-128"/>
                <a:ea typeface="Hiragino Sans W4" panose="020B0400000000000000" pitchFamily="34" charset="-128"/>
              </a:rPr>
              <a:t> that every single member of the administration needs to have is to compile a list of everything that's ever been proposed at the </a:t>
            </a:r>
            <a:r>
              <a:rPr lang="en-US" altLang="ja-JP" dirty="0">
                <a:solidFill>
                  <a:srgbClr val="FF0000"/>
                </a:solidFill>
                <a:latin typeface="Hiragino Sans W4" panose="020B0400000000000000" pitchFamily="34" charset="-128"/>
                <a:ea typeface="Hiragino Sans W4" panose="020B0400000000000000" pitchFamily="34" charset="-128"/>
              </a:rPr>
              <a:t>World Economic Forum</a:t>
            </a:r>
            <a:r>
              <a:rPr lang="en-US" altLang="ja-JP" dirty="0">
                <a:latin typeface="Hiragino Sans W4" panose="020B0400000000000000" pitchFamily="34" charset="-128"/>
                <a:ea typeface="Hiragino Sans W4" panose="020B0400000000000000" pitchFamily="34" charset="-128"/>
              </a:rPr>
              <a:t> and </a:t>
            </a:r>
            <a:r>
              <a:rPr lang="en-US" altLang="ja-JP" dirty="0">
                <a:solidFill>
                  <a:srgbClr val="0070C0"/>
                </a:solidFill>
                <a:latin typeface="Hiragino Sans W4" panose="020B0400000000000000" pitchFamily="34" charset="-128"/>
                <a:ea typeface="Hiragino Sans W4" panose="020B0400000000000000" pitchFamily="34" charset="-128"/>
              </a:rPr>
              <a:t>object</a:t>
            </a:r>
            <a:r>
              <a:rPr lang="en-US" altLang="ja-JP" dirty="0">
                <a:latin typeface="Hiragino Sans W4" panose="020B0400000000000000" pitchFamily="34" charset="-128"/>
                <a:ea typeface="Hiragino Sans W4" panose="020B0400000000000000" pitchFamily="34" charset="-128"/>
              </a:rPr>
              <a:t> all of them wholesale</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139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146A79-2E14-EEFA-45BA-8B5632B4DDD8}"/>
              </a:ext>
            </a:extLst>
          </p:cNvPr>
          <p:cNvSpPr txBox="1">
            <a:spLocks/>
          </p:cNvSpPr>
          <p:nvPr/>
        </p:nvSpPr>
        <p:spPr>
          <a:xfrm>
            <a:off x="359622" y="168994"/>
            <a:ext cx="11509993" cy="1976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世界経済フォーラム</a:t>
            </a:r>
            <a:r>
              <a:rPr lang="en-US" altLang="ja-JP" sz="6000" b="1" dirty="0">
                <a:solidFill>
                  <a:srgbClr val="0070C0"/>
                </a:solidFill>
                <a:latin typeface="Hiragino Mincho Std W8" panose="02020400000000000000" pitchFamily="18" charset="-128"/>
                <a:ea typeface="Hiragino Mincho Std W8" panose="02020400000000000000" pitchFamily="18" charset="-128"/>
              </a:rPr>
              <a:t>(WEF)</a:t>
            </a:r>
            <a:r>
              <a:rPr lang="ja-JP" altLang="en-US" sz="6000" b="1">
                <a:solidFill>
                  <a:srgbClr val="0070C0"/>
                </a:solidFill>
                <a:latin typeface="Hiragino Mincho Std W8" panose="02020400000000000000" pitchFamily="18" charset="-128"/>
                <a:ea typeface="Hiragino Mincho Std W8" panose="02020400000000000000" pitchFamily="18" charset="-128"/>
              </a:rPr>
              <a:t>の</a:t>
            </a:r>
            <a:br>
              <a:rPr lang="ja-JP" altLang="en-US" sz="6000" b="1">
                <a:solidFill>
                  <a:srgbClr val="0070C0"/>
                </a:solidFill>
                <a:latin typeface="Hiragino Mincho Std W8" panose="02020400000000000000" pitchFamily="18" charset="-128"/>
                <a:ea typeface="Hiragino Mincho Std W8" panose="02020400000000000000" pitchFamily="18" charset="-128"/>
              </a:rPr>
            </a:br>
            <a:r>
              <a:rPr lang="ja-JP" altLang="en-US" sz="6000" b="1">
                <a:solidFill>
                  <a:srgbClr val="0070C0"/>
                </a:solidFill>
                <a:latin typeface="Hiragino Mincho Std W8" panose="02020400000000000000" pitchFamily="18" charset="-128"/>
                <a:ea typeface="Hiragino Mincho Std W8" panose="02020400000000000000" pitchFamily="18" charset="-128"/>
              </a:rPr>
              <a:t>すべてのアジェンダを破壊する</a:t>
            </a:r>
          </a:p>
        </p:txBody>
      </p:sp>
      <p:sp>
        <p:nvSpPr>
          <p:cNvPr id="9" name="Content Placeholder 2">
            <a:extLst>
              <a:ext uri="{FF2B5EF4-FFF2-40B4-BE49-F238E27FC236}">
                <a16:creationId xmlns:a16="http://schemas.microsoft.com/office/drawing/2014/main" id="{30C4CCF3-7C87-187B-2B55-FE7EBA938554}"/>
              </a:ext>
            </a:extLst>
          </p:cNvPr>
          <p:cNvSpPr>
            <a:spLocks noGrp="1"/>
          </p:cNvSpPr>
          <p:nvPr>
            <p:ph idx="1"/>
          </p:nvPr>
        </p:nvSpPr>
        <p:spPr>
          <a:xfrm>
            <a:off x="468351" y="2145323"/>
            <a:ext cx="11273883" cy="1976330"/>
          </a:xfrm>
        </p:spPr>
        <p:txBody>
          <a:bodyPr>
            <a:normAutofit/>
          </a:bodyPr>
          <a:lstStyle/>
          <a:p>
            <a:pPr>
              <a:lnSpc>
                <a:spcPct val="100000"/>
              </a:lnSpc>
            </a:pPr>
            <a:r>
              <a:rPr lang="en-US" altLang="ja-JP" sz="1800" dirty="0">
                <a:latin typeface="Hiragino Sans W4" panose="020B0400000000000000" pitchFamily="34" charset="-128"/>
                <a:ea typeface="Hiragino Sans W4" panose="020B0400000000000000" pitchFamily="34" charset="-128"/>
              </a:rPr>
              <a:t>person who will come into the next conservative Administration is going to be governed by </a:t>
            </a:r>
            <a:r>
              <a:rPr lang="en-US" altLang="ja-JP" sz="1800" dirty="0">
                <a:solidFill>
                  <a:srgbClr val="FF0000"/>
                </a:solidFill>
                <a:latin typeface="Hiragino Sans W4" panose="020B0400000000000000" pitchFamily="34" charset="-128"/>
                <a:ea typeface="Hiragino Sans W4" panose="020B0400000000000000" pitchFamily="34" charset="-128"/>
              </a:rPr>
              <a:t>one principle </a:t>
            </a:r>
            <a:r>
              <a:rPr lang="en-US" altLang="ja-JP" sz="1800" dirty="0">
                <a:latin typeface="Hiragino Sans W4" panose="020B0400000000000000" pitchFamily="34" charset="-128"/>
                <a:ea typeface="Hiragino Sans W4" panose="020B0400000000000000" pitchFamily="34" charset="-128"/>
              </a:rPr>
              <a:t>and that is </a:t>
            </a:r>
            <a:r>
              <a:rPr lang="en-US" altLang="ja-JP" sz="1800" dirty="0">
                <a:solidFill>
                  <a:srgbClr val="FF0000"/>
                </a:solidFill>
                <a:latin typeface="Hiragino Sans W4" panose="020B0400000000000000" pitchFamily="34" charset="-128"/>
                <a:ea typeface="Hiragino Sans W4" panose="020B0400000000000000" pitchFamily="34" charset="-128"/>
              </a:rPr>
              <a:t>destroying</a:t>
            </a:r>
            <a:r>
              <a:rPr lang="en-US" altLang="ja-JP" sz="1800" dirty="0">
                <a:latin typeface="Hiragino Sans W4" panose="020B0400000000000000" pitchFamily="34" charset="-128"/>
                <a:ea typeface="Hiragino Sans W4" panose="020B0400000000000000" pitchFamily="34" charset="-128"/>
              </a:rPr>
              <a:t> the grasp that </a:t>
            </a:r>
            <a:r>
              <a:rPr lang="en-US" altLang="ja-JP" sz="1800" dirty="0">
                <a:solidFill>
                  <a:srgbClr val="FF0000"/>
                </a:solidFill>
                <a:latin typeface="Hiragino Sans W4" panose="020B0400000000000000" pitchFamily="34" charset="-128"/>
                <a:ea typeface="Hiragino Sans W4" panose="020B0400000000000000" pitchFamily="34" charset="-128"/>
              </a:rPr>
              <a:t>political Elites </a:t>
            </a:r>
            <a:r>
              <a:rPr lang="en-US" altLang="ja-JP" sz="1800" dirty="0">
                <a:latin typeface="Hiragino Sans W4" panose="020B0400000000000000" pitchFamily="34" charset="-128"/>
                <a:ea typeface="Hiragino Sans W4" panose="020B0400000000000000" pitchFamily="34" charset="-128"/>
              </a:rPr>
              <a:t>and </a:t>
            </a:r>
            <a:r>
              <a:rPr lang="en-US" altLang="ja-JP" sz="1800" dirty="0">
                <a:solidFill>
                  <a:srgbClr val="FF0000"/>
                </a:solidFill>
                <a:latin typeface="Hiragino Sans W4" panose="020B0400000000000000" pitchFamily="34" charset="-128"/>
                <a:ea typeface="Hiragino Sans W4" panose="020B0400000000000000" pitchFamily="34" charset="-128"/>
              </a:rPr>
              <a:t>unelected technocrats </a:t>
            </a:r>
            <a:r>
              <a:rPr lang="en-US" altLang="ja-JP" sz="1800" dirty="0">
                <a:latin typeface="Hiragino Sans W4" panose="020B0400000000000000" pitchFamily="34" charset="-128"/>
                <a:ea typeface="Hiragino Sans W4" panose="020B0400000000000000" pitchFamily="34" charset="-128"/>
              </a:rPr>
              <a:t>have over </a:t>
            </a:r>
            <a:r>
              <a:rPr lang="en-US" altLang="ja-JP" sz="1800" dirty="0">
                <a:solidFill>
                  <a:srgbClr val="FF0000"/>
                </a:solidFill>
                <a:latin typeface="Hiragino Sans W4" panose="020B0400000000000000" pitchFamily="34" charset="-128"/>
                <a:ea typeface="Hiragino Sans W4" panose="020B0400000000000000" pitchFamily="34" charset="-128"/>
              </a:rPr>
              <a:t>the average person </a:t>
            </a:r>
          </a:p>
        </p:txBody>
      </p:sp>
      <p:sp>
        <p:nvSpPr>
          <p:cNvPr id="10" name="Content Placeholder 2">
            <a:extLst>
              <a:ext uri="{FF2B5EF4-FFF2-40B4-BE49-F238E27FC236}">
                <a16:creationId xmlns:a16="http://schemas.microsoft.com/office/drawing/2014/main" id="{2BF06CCE-A290-ADD5-52B2-898D28CCAB9E}"/>
              </a:ext>
            </a:extLst>
          </p:cNvPr>
          <p:cNvSpPr txBox="1">
            <a:spLocks/>
          </p:cNvSpPr>
          <p:nvPr/>
        </p:nvSpPr>
        <p:spPr>
          <a:xfrm>
            <a:off x="468352" y="3429000"/>
            <a:ext cx="4824618"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ja-JP" sz="1800" dirty="0">
                <a:latin typeface="Hiragino Sans W4" panose="020B0400000000000000" pitchFamily="34" charset="-128"/>
                <a:ea typeface="Hiragino Sans W4" panose="020B0400000000000000" pitchFamily="34" charset="-128"/>
              </a:rPr>
              <a:t>and I will be candid and say that the </a:t>
            </a:r>
            <a:r>
              <a:rPr lang="en-US" altLang="ja-JP" sz="1800" dirty="0">
                <a:solidFill>
                  <a:srgbClr val="0070C0"/>
                </a:solidFill>
                <a:latin typeface="Hiragino Sans W4" panose="020B0400000000000000" pitchFamily="34" charset="-128"/>
                <a:ea typeface="Hiragino Sans W4" panose="020B0400000000000000" pitchFamily="34" charset="-128"/>
              </a:rPr>
              <a:t>agenda</a:t>
            </a:r>
            <a:r>
              <a:rPr lang="en-US" altLang="ja-JP" sz="1800" dirty="0">
                <a:latin typeface="Hiragino Sans W4" panose="020B0400000000000000" pitchFamily="34" charset="-128"/>
                <a:ea typeface="Hiragino Sans W4" panose="020B0400000000000000" pitchFamily="34" charset="-128"/>
              </a:rPr>
              <a:t> that every single member of the administration needs to have is to compile a list of everything that's ever been proposed at the </a:t>
            </a:r>
            <a:r>
              <a:rPr lang="en-US" altLang="ja-JP" sz="1800" dirty="0">
                <a:solidFill>
                  <a:srgbClr val="FF0000"/>
                </a:solidFill>
                <a:latin typeface="Hiragino Sans W4" panose="020B0400000000000000" pitchFamily="34" charset="-128"/>
                <a:ea typeface="Hiragino Sans W4" panose="020B0400000000000000" pitchFamily="34" charset="-128"/>
              </a:rPr>
              <a:t>World Economic Forum</a:t>
            </a:r>
            <a:r>
              <a:rPr lang="en-US" altLang="ja-JP" sz="1800" dirty="0">
                <a:latin typeface="Hiragino Sans W4" panose="020B0400000000000000" pitchFamily="34" charset="-128"/>
                <a:ea typeface="Hiragino Sans W4" panose="020B0400000000000000" pitchFamily="34" charset="-128"/>
              </a:rPr>
              <a:t> and </a:t>
            </a:r>
            <a:r>
              <a:rPr lang="en-US" altLang="ja-JP" sz="1800" dirty="0">
                <a:solidFill>
                  <a:srgbClr val="0070C0"/>
                </a:solidFill>
                <a:latin typeface="Hiragino Sans W4" panose="020B0400000000000000" pitchFamily="34" charset="-128"/>
                <a:ea typeface="Hiragino Sans W4" panose="020B0400000000000000" pitchFamily="34" charset="-128"/>
              </a:rPr>
              <a:t>object</a:t>
            </a:r>
            <a:r>
              <a:rPr lang="en-US" altLang="ja-JP" sz="1800" dirty="0">
                <a:latin typeface="Hiragino Sans W4" panose="020B0400000000000000" pitchFamily="34" charset="-128"/>
                <a:ea typeface="Hiragino Sans W4" panose="020B0400000000000000" pitchFamily="34" charset="-128"/>
              </a:rPr>
              <a:t> all of them wholesale</a:t>
            </a:r>
            <a:endParaRPr lang="en-US" altLang="ja-JP" sz="1800" dirty="0">
              <a:solidFill>
                <a:srgbClr val="FF0000"/>
              </a:solidFill>
              <a:latin typeface="Hiragino Sans W4" panose="020B0400000000000000" pitchFamily="34" charset="-128"/>
              <a:ea typeface="Hiragino Sans W4" panose="020B0400000000000000" pitchFamily="34" charset="-128"/>
            </a:endParaRPr>
          </a:p>
        </p:txBody>
      </p:sp>
      <p:pic>
        <p:nvPicPr>
          <p:cNvPr id="3" name="オンライン メディア 2" descr="Heritage President Goes Scorched Earth on Globalist Elites at WEF">
            <a:hlinkClick r:id="" action="ppaction://media"/>
            <a:extLst>
              <a:ext uri="{FF2B5EF4-FFF2-40B4-BE49-F238E27FC236}">
                <a16:creationId xmlns:a16="http://schemas.microsoft.com/office/drawing/2014/main" id="{0505C568-D3F7-AF65-6D88-2C56477C4629}"/>
              </a:ext>
            </a:extLst>
          </p:cNvPr>
          <p:cNvPicPr>
            <a:picLocks noRot="1" noChangeAspect="1"/>
          </p:cNvPicPr>
          <p:nvPr>
            <a:videoFile r:link="rId1"/>
          </p:nvPr>
        </p:nvPicPr>
        <p:blipFill>
          <a:blip r:embed="rId3"/>
          <a:stretch>
            <a:fillRect/>
          </a:stretch>
        </p:blipFill>
        <p:spPr>
          <a:xfrm>
            <a:off x="5539154" y="3023982"/>
            <a:ext cx="6486769" cy="3665024"/>
          </a:xfrm>
          <a:prstGeom prst="rect">
            <a:avLst/>
          </a:prstGeom>
        </p:spPr>
      </p:pic>
    </p:spTree>
    <p:extLst>
      <p:ext uri="{BB962C8B-B14F-4D97-AF65-F5344CB8AC3E}">
        <p14:creationId xmlns:p14="http://schemas.microsoft.com/office/powerpoint/2010/main" val="90215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8453E-1077-1EA1-B1A9-E36BCF6A7D91}"/>
              </a:ext>
            </a:extLst>
          </p:cNvPr>
          <p:cNvSpPr>
            <a:spLocks noGrp="1"/>
          </p:cNvSpPr>
          <p:nvPr>
            <p:ph idx="1"/>
          </p:nvPr>
        </p:nvSpPr>
        <p:spPr>
          <a:xfrm>
            <a:off x="334108" y="228600"/>
            <a:ext cx="11535507" cy="386862"/>
          </a:xfrm>
        </p:spPr>
        <p:txBody>
          <a:bodyPr>
            <a:noAutofit/>
          </a:bodyPr>
          <a:lstStyle/>
          <a:p>
            <a:r>
              <a:rPr lang="en-US" sz="1800" u="none" strike="noStrike" dirty="0">
                <a:solidFill>
                  <a:srgbClr val="000000"/>
                </a:solidFill>
                <a:effectLst/>
                <a:latin typeface="Hiragino Sans W4" panose="020B0400000000000000" pitchFamily="34" charset="-128"/>
                <a:ea typeface="Hiragino Sans W4" panose="020B0400000000000000" pitchFamily="34" charset="-128"/>
              </a:rPr>
              <a:t>I worry every day about the </a:t>
            </a:r>
            <a:r>
              <a:rPr lang="en-US" sz="1800" u="none" strike="noStrike" dirty="0">
                <a:solidFill>
                  <a:srgbClr val="FF0000"/>
                </a:solidFill>
                <a:effectLst/>
                <a:latin typeface="Hiragino Sans W4" panose="020B0400000000000000" pitchFamily="34" charset="-128"/>
                <a:ea typeface="Hiragino Sans W4" panose="020B0400000000000000" pitchFamily="34" charset="-128"/>
              </a:rPr>
              <a:t>financial future （</a:t>
            </a:r>
            <a:r>
              <a:rPr lang="en-US" sz="1800" u="none" strike="noStrike" dirty="0" err="1">
                <a:solidFill>
                  <a:srgbClr val="FF0000"/>
                </a:solidFill>
                <a:effectLst/>
                <a:latin typeface="Hiragino Sans W4" panose="020B0400000000000000" pitchFamily="34" charset="-128"/>
                <a:ea typeface="Hiragino Sans W4" panose="020B0400000000000000" pitchFamily="34" charset="-128"/>
              </a:rPr>
              <a:t>将来の収入と暮らし）for</a:t>
            </a:r>
            <a:r>
              <a:rPr lang="en-US" sz="1800" u="none" strike="noStrike" dirty="0">
                <a:solidFill>
                  <a:srgbClr val="FF0000"/>
                </a:solidFill>
                <a:effectLst/>
                <a:latin typeface="Hiragino Sans W4" panose="020B0400000000000000" pitchFamily="34" charset="-128"/>
                <a:ea typeface="Hiragino Sans W4" panose="020B0400000000000000" pitchFamily="34" charset="-128"/>
              </a:rPr>
              <a:t> my children</a:t>
            </a:r>
          </a:p>
        </p:txBody>
      </p:sp>
      <p:sp>
        <p:nvSpPr>
          <p:cNvPr id="2" name="Content Placeholder 2">
            <a:extLst>
              <a:ext uri="{FF2B5EF4-FFF2-40B4-BE49-F238E27FC236}">
                <a16:creationId xmlns:a16="http://schemas.microsoft.com/office/drawing/2014/main" id="{0CD72329-D865-18EB-190A-EA5F7FBA7069}"/>
              </a:ext>
            </a:extLst>
          </p:cNvPr>
          <p:cNvSpPr txBox="1">
            <a:spLocks/>
          </p:cNvSpPr>
          <p:nvPr/>
        </p:nvSpPr>
        <p:spPr>
          <a:xfrm>
            <a:off x="334108" y="773724"/>
            <a:ext cx="11535507" cy="386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I worry about the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debt they're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inheriting（借金のツケ</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4" name="Content Placeholder 2">
            <a:extLst>
              <a:ext uri="{FF2B5EF4-FFF2-40B4-BE49-F238E27FC236}">
                <a16:creationId xmlns:a16="http://schemas.microsoft.com/office/drawing/2014/main" id="{35287EC5-0198-E41C-1FDC-7ADA9C491306}"/>
              </a:ext>
            </a:extLst>
          </p:cNvPr>
          <p:cNvSpPr txBox="1">
            <a:spLocks/>
          </p:cNvSpPr>
          <p:nvPr/>
        </p:nvSpPr>
        <p:spPr>
          <a:xfrm>
            <a:off x="334108" y="1318849"/>
            <a:ext cx="11535507" cy="879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I worry about if they're going to be able to buy a new car or buy a new house if they're going to be able to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pay off their credit card bills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カード支払い）and</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 still put food on their table </a:t>
            </a:r>
          </a:p>
        </p:txBody>
      </p:sp>
      <p:sp>
        <p:nvSpPr>
          <p:cNvPr id="5" name="Content Placeholder 2">
            <a:extLst>
              <a:ext uri="{FF2B5EF4-FFF2-40B4-BE49-F238E27FC236}">
                <a16:creationId xmlns:a16="http://schemas.microsoft.com/office/drawing/2014/main" id="{52EDDC53-01DB-3F4B-0A08-6BED0C7C8DE2}"/>
              </a:ext>
            </a:extLst>
          </p:cNvPr>
          <p:cNvSpPr txBox="1">
            <a:spLocks/>
          </p:cNvSpPr>
          <p:nvPr/>
        </p:nvSpPr>
        <p:spPr>
          <a:xfrm>
            <a:off x="334108" y="2356341"/>
            <a:ext cx="3938954" cy="1828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we know that Joe Biden has taken our energy Independence and he's put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crippling regulation and mandates on our businesses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他国にエネルギーを依存させた政策</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6" name="Content Placeholder 2">
            <a:extLst>
              <a:ext uri="{FF2B5EF4-FFF2-40B4-BE49-F238E27FC236}">
                <a16:creationId xmlns:a16="http://schemas.microsoft.com/office/drawing/2014/main" id="{404D20A7-7E7C-ECA6-0E0C-8FA2190B938E}"/>
              </a:ext>
            </a:extLst>
          </p:cNvPr>
          <p:cNvSpPr txBox="1">
            <a:spLocks/>
          </p:cNvSpPr>
          <p:nvPr/>
        </p:nvSpPr>
        <p:spPr>
          <a:xfrm>
            <a:off x="334108" y="4343400"/>
            <a:ext cx="3938954" cy="2004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we‘re in an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economic crisis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right now that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has taken the American dream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away（アメリカンドリームを奪った</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from so many families including my own children </a:t>
            </a:r>
            <a:r>
              <a:rPr lang="ja-JP" altLang="en-US" sz="1800" u="none" strike="noStrike">
                <a:solidFill>
                  <a:srgbClr val="000000"/>
                </a:solidFill>
                <a:effectLst/>
                <a:latin typeface="Hiragino Sans W4" panose="020B0400000000000000" pitchFamily="34" charset="-128"/>
                <a:ea typeface="Hiragino Sans W4" panose="020B0400000000000000" pitchFamily="34" charset="-128"/>
              </a:rPr>
              <a:t>　</a:t>
            </a:r>
            <a:endParaRPr lang="en-US" altLang="ja-JP" sz="1800" u="none" strike="noStrike" dirty="0">
              <a:solidFill>
                <a:srgbClr val="000000"/>
              </a:solidFill>
              <a:effectLst/>
              <a:latin typeface="Hiragino Sans W4" panose="020B0400000000000000" pitchFamily="34" charset="-128"/>
              <a:ea typeface="Hiragino Sans W4" panose="020B0400000000000000" pitchFamily="34" charset="-128"/>
            </a:endParaRPr>
          </a:p>
        </p:txBody>
      </p:sp>
      <p:pic>
        <p:nvPicPr>
          <p:cNvPr id="7" name="オンライン メディア 6" descr="BREAKING NEWS: Speaker Johnson Issues Blunt Message To Biden Over Border Before State Of The Union">
            <a:hlinkClick r:id="" action="ppaction://media"/>
            <a:extLst>
              <a:ext uri="{FF2B5EF4-FFF2-40B4-BE49-F238E27FC236}">
                <a16:creationId xmlns:a16="http://schemas.microsoft.com/office/drawing/2014/main" id="{1509CA24-EB64-15E7-526E-58E91C6503D7}"/>
              </a:ext>
            </a:extLst>
          </p:cNvPr>
          <p:cNvPicPr>
            <a:picLocks noRot="1" noChangeAspect="1"/>
          </p:cNvPicPr>
          <p:nvPr>
            <a:videoFile r:link="rId1"/>
          </p:nvPr>
        </p:nvPicPr>
        <p:blipFill>
          <a:blip r:embed="rId3"/>
          <a:stretch>
            <a:fillRect/>
          </a:stretch>
        </p:blipFill>
        <p:spPr>
          <a:xfrm>
            <a:off x="4601014" y="2514600"/>
            <a:ext cx="7407324" cy="4185138"/>
          </a:xfrm>
          <a:prstGeom prst="rect">
            <a:avLst/>
          </a:prstGeom>
        </p:spPr>
      </p:pic>
    </p:spTree>
    <p:extLst>
      <p:ext uri="{BB962C8B-B14F-4D97-AF65-F5344CB8AC3E}">
        <p14:creationId xmlns:p14="http://schemas.microsoft.com/office/powerpoint/2010/main" val="37267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DD6DB3-F2B6-7843-0552-1FF781CD59D6}"/>
              </a:ext>
            </a:extLst>
          </p:cNvPr>
          <p:cNvSpPr>
            <a:spLocks noGrp="1"/>
          </p:cNvSpPr>
          <p:nvPr>
            <p:ph type="title"/>
          </p:nvPr>
        </p:nvSpPr>
        <p:spPr>
          <a:xfrm>
            <a:off x="838200" y="168994"/>
            <a:ext cx="10515600" cy="1325563"/>
          </a:xfrm>
        </p:spPr>
        <p:txBody>
          <a:bodyPr>
            <a:normAutofit/>
          </a:bodyPr>
          <a:lstStyle/>
          <a:p>
            <a:pPr algn="ctr"/>
            <a:r>
              <a:rPr lang="en-US" sz="6000" b="1" dirty="0" err="1">
                <a:solidFill>
                  <a:srgbClr val="0070C0"/>
                </a:solidFill>
                <a:latin typeface="Hiragino Mincho Std W8" panose="02020400000000000000" pitchFamily="18" charset="-128"/>
                <a:ea typeface="Hiragino Mincho Std W8" panose="02020400000000000000" pitchFamily="18" charset="-128"/>
              </a:rPr>
              <a:t>山中泉の活動歴</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49FBBA3D-4370-2AC7-8A74-21D8440AE64C}"/>
              </a:ext>
            </a:extLst>
          </p:cNvPr>
          <p:cNvSpPr>
            <a:spLocks noGrp="1"/>
          </p:cNvSpPr>
          <p:nvPr>
            <p:ph idx="1"/>
          </p:nvPr>
        </p:nvSpPr>
        <p:spPr>
          <a:xfrm>
            <a:off x="468351" y="1494556"/>
            <a:ext cx="11273883" cy="5194449"/>
          </a:xfrm>
        </p:spPr>
        <p:txBody>
          <a:bodyPr>
            <a:normAutofit lnSpcReduction="10000"/>
          </a:bodyPr>
          <a:lstStyle/>
          <a:p>
            <a:pPr>
              <a:lnSpc>
                <a:spcPct val="150000"/>
              </a:lnSpc>
            </a:pPr>
            <a:r>
              <a:rPr lang="ja-JP" altLang="en-US" b="1">
                <a:latin typeface="Hiragino Sans W6" panose="020B0400000000000000" pitchFamily="34" charset="-128"/>
                <a:ea typeface="Hiragino Sans W6" panose="020B0400000000000000" pitchFamily="34" charset="-128"/>
              </a:rPr>
              <a:t>キャサリン・ワイルド</a:t>
            </a:r>
            <a:r>
              <a:rPr lang="en-US" altLang="ja-JP" b="1" dirty="0">
                <a:latin typeface="Hiragino Sans W6" panose="020B0400000000000000" pitchFamily="34" charset="-128"/>
                <a:ea typeface="Hiragino Sans W6" panose="020B0400000000000000" pitchFamily="34" charset="-128"/>
              </a:rPr>
              <a:t>NY</a:t>
            </a:r>
            <a:r>
              <a:rPr lang="ja-JP" altLang="en-US" b="1">
                <a:latin typeface="Hiragino Sans W6" panose="020B0400000000000000" pitchFamily="34" charset="-128"/>
                <a:ea typeface="Hiragino Sans W6" panose="020B0400000000000000" pitchFamily="34" charset="-128"/>
              </a:rPr>
              <a:t>商工会議所会頭を青森、東京に招聘</a:t>
            </a:r>
            <a:endParaRPr lang="en-US" b="1" dirty="0">
              <a:latin typeface="Hiragino Sans W6" panose="020B0400000000000000" pitchFamily="34" charset="-128"/>
              <a:ea typeface="Hiragino Sans W6" panose="020B0400000000000000" pitchFamily="34" charset="-128"/>
            </a:endParaRPr>
          </a:p>
          <a:p>
            <a:pPr>
              <a:lnSpc>
                <a:spcPct val="150000"/>
              </a:lnSpc>
            </a:pPr>
            <a:r>
              <a:rPr lang="ja-JP" altLang="en-US" b="1">
                <a:latin typeface="Hiragino Sans W6" panose="020B0400000000000000" pitchFamily="34" charset="-128"/>
                <a:ea typeface="Hiragino Sans W6" panose="020B0400000000000000" pitchFamily="34" charset="-128"/>
              </a:rPr>
              <a:t>石原慎太郎知事へワイルド会頭を紹介</a:t>
            </a:r>
            <a:endParaRPr lang="en-US" b="1" dirty="0">
              <a:latin typeface="Hiragino Sans W6" panose="020B0400000000000000" pitchFamily="34" charset="-128"/>
              <a:ea typeface="Hiragino Sans W6" panose="020B0400000000000000" pitchFamily="34" charset="-128"/>
            </a:endParaRPr>
          </a:p>
          <a:p>
            <a:pPr>
              <a:lnSpc>
                <a:spcPct val="150000"/>
              </a:lnSpc>
            </a:pPr>
            <a:r>
              <a:rPr lang="ja-JP" altLang="en-US" b="1">
                <a:latin typeface="Hiragino Sans W6" panose="020B0400000000000000" pitchFamily="34" charset="-128"/>
                <a:ea typeface="Hiragino Sans W6" panose="020B0400000000000000" pitchFamily="34" charset="-128"/>
              </a:rPr>
              <a:t>日米ミュージシャン、経営者の文化・人材交流２５年</a:t>
            </a:r>
            <a:endParaRPr lang="en-US" altLang="ja-JP" b="1" dirty="0">
              <a:latin typeface="Hiragino Sans W6" panose="020B0400000000000000" pitchFamily="34" charset="-128"/>
              <a:ea typeface="Hiragino Sans W6" panose="020B0400000000000000" pitchFamily="34" charset="-128"/>
            </a:endParaRPr>
          </a:p>
          <a:p>
            <a:pPr>
              <a:lnSpc>
                <a:spcPct val="150000"/>
              </a:lnSpc>
            </a:pPr>
            <a:r>
              <a:rPr lang="ja-JP" altLang="en-US" b="1">
                <a:latin typeface="Hiragino Sans W6" panose="020B0400000000000000" pitchFamily="34" charset="-128"/>
                <a:ea typeface="Hiragino Sans W6" panose="020B0400000000000000" pitchFamily="34" charset="-128"/>
              </a:rPr>
              <a:t>青森での“</a:t>
            </a:r>
            <a:r>
              <a:rPr lang="en-US" altLang="ja-JP" b="1" dirty="0">
                <a:latin typeface="Hiragino Sans W6" panose="020B0400000000000000" pitchFamily="34" charset="-128"/>
                <a:ea typeface="Hiragino Sans W6" panose="020B0400000000000000" pitchFamily="34" charset="-128"/>
              </a:rPr>
              <a:t>Japan </a:t>
            </a:r>
            <a:r>
              <a:rPr lang="en-US" altLang="ja-JP" b="1" dirty="0" err="1">
                <a:latin typeface="Hiragino Sans W6" panose="020B0400000000000000" pitchFamily="34" charset="-128"/>
                <a:ea typeface="Hiragino Sans W6" panose="020B0400000000000000" pitchFamily="34" charset="-128"/>
              </a:rPr>
              <a:t>Bluce</a:t>
            </a:r>
            <a:r>
              <a:rPr lang="en-US" altLang="ja-JP" b="1" dirty="0">
                <a:latin typeface="Hiragino Sans W6" panose="020B0400000000000000" pitchFamily="34" charset="-128"/>
                <a:ea typeface="Hiragino Sans W6" panose="020B0400000000000000" pitchFamily="34" charset="-128"/>
              </a:rPr>
              <a:t> Festival” </a:t>
            </a:r>
            <a:r>
              <a:rPr lang="ja-JP" altLang="en-US" b="1">
                <a:latin typeface="Hiragino Sans W6" panose="020B0400000000000000" pitchFamily="34" charset="-128"/>
                <a:ea typeface="Hiragino Sans W6" panose="020B0400000000000000" pitchFamily="34" charset="-128"/>
              </a:rPr>
              <a:t>創業</a:t>
            </a:r>
            <a:endParaRPr lang="en-US" altLang="ja-JP" b="1" dirty="0">
              <a:latin typeface="Hiragino Sans W6" panose="020B0400000000000000" pitchFamily="34" charset="-128"/>
              <a:ea typeface="Hiragino Sans W6" panose="020B0400000000000000" pitchFamily="34" charset="-128"/>
            </a:endParaRPr>
          </a:p>
          <a:p>
            <a:pPr>
              <a:lnSpc>
                <a:spcPct val="150000"/>
              </a:lnSpc>
            </a:pPr>
            <a:r>
              <a:rPr lang="ja-JP" altLang="en-US" b="1">
                <a:latin typeface="Hiragino Sans W6" panose="020B0400000000000000" pitchFamily="34" charset="-128"/>
                <a:ea typeface="Hiragino Sans W6" panose="020B0400000000000000" pitchFamily="34" charset="-128"/>
              </a:rPr>
              <a:t>シカゴ・オリンピック招致委員会ディレクター</a:t>
            </a:r>
            <a:endParaRPr lang="en-US" altLang="ja-JP" b="1" dirty="0">
              <a:latin typeface="Hiragino Sans W6" panose="020B0400000000000000" pitchFamily="34" charset="-128"/>
              <a:ea typeface="Hiragino Sans W6" panose="020B0400000000000000" pitchFamily="34" charset="-128"/>
            </a:endParaRPr>
          </a:p>
          <a:p>
            <a:pPr>
              <a:lnSpc>
                <a:spcPct val="150000"/>
              </a:lnSpc>
            </a:pPr>
            <a:endParaRPr lang="en-US" altLang="ja-JP" b="1" dirty="0">
              <a:latin typeface="Hiragino Sans W6" panose="020B0400000000000000" pitchFamily="34" charset="-128"/>
              <a:ea typeface="Hiragino Sans W6" panose="020B0400000000000000" pitchFamily="34" charset="-128"/>
            </a:endParaRPr>
          </a:p>
          <a:p>
            <a:pPr>
              <a:lnSpc>
                <a:spcPct val="150000"/>
              </a:lnSpc>
            </a:pPr>
            <a:r>
              <a:rPr lang="ja-JP" altLang="en-US" b="1">
                <a:latin typeface="Hiragino Sans W6" panose="020B0400000000000000" pitchFamily="34" charset="-128"/>
                <a:ea typeface="Hiragino Sans W6" panose="020B0400000000000000" pitchFamily="34" charset="-128"/>
              </a:rPr>
              <a:t>日米で、製品ブランディング、販路開拓、マーケティング</a:t>
            </a:r>
            <a:endParaRPr lang="en-US" altLang="ja-JP"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9619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764627-097C-56E3-BF20-4444D0D543AC}"/>
              </a:ext>
            </a:extLst>
          </p:cNvPr>
          <p:cNvSpPr>
            <a:spLocks noGrp="1"/>
          </p:cNvSpPr>
          <p:nvPr>
            <p:ph idx="1"/>
          </p:nvPr>
        </p:nvSpPr>
        <p:spPr>
          <a:xfrm>
            <a:off x="316523" y="192768"/>
            <a:ext cx="11623431" cy="1249170"/>
          </a:xfrm>
        </p:spPr>
        <p:txBody>
          <a:bodyPr>
            <a:normAutofit/>
          </a:bodyPr>
          <a:lstStyle/>
          <a:p>
            <a:r>
              <a:rPr lang="en-US" u="none" strike="noStrike" dirty="0">
                <a:solidFill>
                  <a:srgbClr val="000000"/>
                </a:solidFill>
                <a:effectLst/>
                <a:latin typeface="Hiragino Sans W4" panose="020B0400000000000000" pitchFamily="34" charset="-128"/>
                <a:ea typeface="Hiragino Sans W4" panose="020B0400000000000000" pitchFamily="34" charset="-128"/>
              </a:rPr>
              <a:t>I know that other moms like me and dads and families also care about their </a:t>
            </a:r>
            <a:r>
              <a:rPr lang="en-US" u="none" strike="noStrike" dirty="0">
                <a:solidFill>
                  <a:srgbClr val="FF0000"/>
                </a:solidFill>
                <a:effectLst/>
                <a:latin typeface="Hiragino Sans W4" panose="020B0400000000000000" pitchFamily="34" charset="-128"/>
                <a:ea typeface="Hiragino Sans W4" panose="020B0400000000000000" pitchFamily="34" charset="-128"/>
              </a:rPr>
              <a:t>financial future for their children （</a:t>
            </a:r>
            <a:r>
              <a:rPr lang="en-US" u="none" strike="noStrike" dirty="0" err="1">
                <a:solidFill>
                  <a:srgbClr val="FF0000"/>
                </a:solidFill>
                <a:effectLst/>
                <a:latin typeface="Hiragino Sans W4" panose="020B0400000000000000" pitchFamily="34" charset="-128"/>
                <a:ea typeface="Hiragino Sans W4" panose="020B0400000000000000" pitchFamily="34" charset="-128"/>
              </a:rPr>
              <a:t>子供の将来の家計や暮らし</a:t>
            </a:r>
            <a:r>
              <a:rPr lang="en-US"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2" name="Content Placeholder 2">
            <a:extLst>
              <a:ext uri="{FF2B5EF4-FFF2-40B4-BE49-F238E27FC236}">
                <a16:creationId xmlns:a16="http://schemas.microsoft.com/office/drawing/2014/main" id="{14F5C0D0-B4C9-3DBA-D63A-53FF266F3CA6}"/>
              </a:ext>
            </a:extLst>
          </p:cNvPr>
          <p:cNvSpPr txBox="1">
            <a:spLocks/>
          </p:cNvSpPr>
          <p:nvPr/>
        </p:nvSpPr>
        <p:spPr>
          <a:xfrm>
            <a:off x="316523" y="1662974"/>
            <a:ext cx="11623431" cy="545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I worry about my kids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safety every day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安全性</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4" name="Content Placeholder 2">
            <a:extLst>
              <a:ext uri="{FF2B5EF4-FFF2-40B4-BE49-F238E27FC236}">
                <a16:creationId xmlns:a16="http://schemas.microsoft.com/office/drawing/2014/main" id="{B09C6B3F-A706-2B5D-2451-FB86908B2BE4}"/>
              </a:ext>
            </a:extLst>
          </p:cNvPr>
          <p:cNvSpPr txBox="1">
            <a:spLocks/>
          </p:cNvSpPr>
          <p:nvPr/>
        </p:nvSpPr>
        <p:spPr>
          <a:xfrm>
            <a:off x="316523" y="2429795"/>
            <a:ext cx="11623431" cy="545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I worry about my kids when they're not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with me </a:t>
            </a:r>
          </a:p>
        </p:txBody>
      </p:sp>
      <p:sp>
        <p:nvSpPr>
          <p:cNvPr id="5" name="Content Placeholder 2">
            <a:extLst>
              <a:ext uri="{FF2B5EF4-FFF2-40B4-BE49-F238E27FC236}">
                <a16:creationId xmlns:a16="http://schemas.microsoft.com/office/drawing/2014/main" id="{CAE56D9F-1C8E-70C7-9A1E-C81758364B6E}"/>
              </a:ext>
            </a:extLst>
          </p:cNvPr>
          <p:cNvSpPr txBox="1">
            <a:spLocks/>
          </p:cNvSpPr>
          <p:nvPr/>
        </p:nvSpPr>
        <p:spPr>
          <a:xfrm>
            <a:off x="316523" y="3196616"/>
            <a:ext cx="11623431" cy="545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I worry about them when they're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driving</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a:t>
            </a:r>
          </a:p>
        </p:txBody>
      </p:sp>
      <p:sp>
        <p:nvSpPr>
          <p:cNvPr id="6" name="Content Placeholder 2">
            <a:extLst>
              <a:ext uri="{FF2B5EF4-FFF2-40B4-BE49-F238E27FC236}">
                <a16:creationId xmlns:a16="http://schemas.microsoft.com/office/drawing/2014/main" id="{D1F87A9A-7F79-AF1A-976A-F31F0747FA6C}"/>
              </a:ext>
            </a:extLst>
          </p:cNvPr>
          <p:cNvSpPr txBox="1">
            <a:spLocks/>
          </p:cNvSpPr>
          <p:nvPr/>
        </p:nvSpPr>
        <p:spPr>
          <a:xfrm>
            <a:off x="316523" y="3963437"/>
            <a:ext cx="11623431" cy="967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I worry about them when they're out with their friends or when they're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at college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and when they're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alone</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a:t>
            </a:r>
          </a:p>
        </p:txBody>
      </p:sp>
      <p:sp>
        <p:nvSpPr>
          <p:cNvPr id="7" name="Content Placeholder 2">
            <a:extLst>
              <a:ext uri="{FF2B5EF4-FFF2-40B4-BE49-F238E27FC236}">
                <a16:creationId xmlns:a16="http://schemas.microsoft.com/office/drawing/2014/main" id="{8B6661F4-9BC7-E6C2-EBED-F777651E6920}"/>
              </a:ext>
            </a:extLst>
          </p:cNvPr>
          <p:cNvSpPr txBox="1">
            <a:spLocks/>
          </p:cNvSpPr>
          <p:nvPr/>
        </p:nvSpPr>
        <p:spPr>
          <a:xfrm>
            <a:off x="316523" y="5152291"/>
            <a:ext cx="11623431" cy="1512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Joe Biden has made our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communities less safe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he's done there through a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wide open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border（国境の壁オープン</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that I visited twice we've got to put some</a:t>
            </a:r>
          </a:p>
        </p:txBody>
      </p:sp>
    </p:spTree>
    <p:extLst>
      <p:ext uri="{BB962C8B-B14F-4D97-AF65-F5344CB8AC3E}">
        <p14:creationId xmlns:p14="http://schemas.microsoft.com/office/powerpoint/2010/main" val="243226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764627-097C-56E3-BF20-4444D0D543AC}"/>
              </a:ext>
            </a:extLst>
          </p:cNvPr>
          <p:cNvSpPr>
            <a:spLocks noGrp="1"/>
          </p:cNvSpPr>
          <p:nvPr>
            <p:ph idx="1"/>
          </p:nvPr>
        </p:nvSpPr>
        <p:spPr>
          <a:xfrm>
            <a:off x="316523" y="192768"/>
            <a:ext cx="11623431" cy="686463"/>
          </a:xfrm>
        </p:spPr>
        <p:txBody>
          <a:bodyPr>
            <a:normAutofit/>
          </a:bodyPr>
          <a:lstStyle/>
          <a:p>
            <a:r>
              <a:rPr lang="en-US" sz="1800" u="none" strike="noStrike" dirty="0">
                <a:solidFill>
                  <a:srgbClr val="000000"/>
                </a:solidFill>
                <a:effectLst/>
                <a:latin typeface="Hiragino Sans W4" panose="020B0400000000000000" pitchFamily="34" charset="-128"/>
                <a:ea typeface="Hiragino Sans W4" panose="020B0400000000000000" pitchFamily="34" charset="-128"/>
              </a:rPr>
              <a:t>I know that other moms like me and dads and families also care about their </a:t>
            </a:r>
            <a:r>
              <a:rPr lang="en-US" sz="1800" u="none" strike="noStrike" dirty="0">
                <a:solidFill>
                  <a:srgbClr val="FF0000"/>
                </a:solidFill>
                <a:effectLst/>
                <a:latin typeface="Hiragino Sans W4" panose="020B0400000000000000" pitchFamily="34" charset="-128"/>
                <a:ea typeface="Hiragino Sans W4" panose="020B0400000000000000" pitchFamily="34" charset="-128"/>
              </a:rPr>
              <a:t>financial future for their children （</a:t>
            </a:r>
            <a:r>
              <a:rPr lang="en-US" sz="1800" u="none" strike="noStrike" dirty="0" err="1">
                <a:solidFill>
                  <a:srgbClr val="FF0000"/>
                </a:solidFill>
                <a:effectLst/>
                <a:latin typeface="Hiragino Sans W4" panose="020B0400000000000000" pitchFamily="34" charset="-128"/>
                <a:ea typeface="Hiragino Sans W4" panose="020B0400000000000000" pitchFamily="34" charset="-128"/>
              </a:rPr>
              <a:t>子供の将来の家計や暮らし</a:t>
            </a:r>
            <a:r>
              <a:rPr lang="en-US" sz="1800"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2" name="Content Placeholder 2">
            <a:extLst>
              <a:ext uri="{FF2B5EF4-FFF2-40B4-BE49-F238E27FC236}">
                <a16:creationId xmlns:a16="http://schemas.microsoft.com/office/drawing/2014/main" id="{14F5C0D0-B4C9-3DBA-D63A-53FF266F3CA6}"/>
              </a:ext>
            </a:extLst>
          </p:cNvPr>
          <p:cNvSpPr txBox="1">
            <a:spLocks/>
          </p:cNvSpPr>
          <p:nvPr/>
        </p:nvSpPr>
        <p:spPr>
          <a:xfrm>
            <a:off x="316523" y="1048496"/>
            <a:ext cx="11623431" cy="37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I worry about my kids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safety every day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安全性</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4" name="Content Placeholder 2">
            <a:extLst>
              <a:ext uri="{FF2B5EF4-FFF2-40B4-BE49-F238E27FC236}">
                <a16:creationId xmlns:a16="http://schemas.microsoft.com/office/drawing/2014/main" id="{B09C6B3F-A706-2B5D-2451-FB86908B2BE4}"/>
              </a:ext>
            </a:extLst>
          </p:cNvPr>
          <p:cNvSpPr txBox="1">
            <a:spLocks/>
          </p:cNvSpPr>
          <p:nvPr/>
        </p:nvSpPr>
        <p:spPr>
          <a:xfrm>
            <a:off x="316523" y="1595265"/>
            <a:ext cx="11623431" cy="37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I worry about my kids when they're not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with me </a:t>
            </a:r>
          </a:p>
        </p:txBody>
      </p:sp>
      <p:sp>
        <p:nvSpPr>
          <p:cNvPr id="5" name="Content Placeholder 2">
            <a:extLst>
              <a:ext uri="{FF2B5EF4-FFF2-40B4-BE49-F238E27FC236}">
                <a16:creationId xmlns:a16="http://schemas.microsoft.com/office/drawing/2014/main" id="{CAE56D9F-1C8E-70C7-9A1E-C81758364B6E}"/>
              </a:ext>
            </a:extLst>
          </p:cNvPr>
          <p:cNvSpPr txBox="1">
            <a:spLocks/>
          </p:cNvSpPr>
          <p:nvPr/>
        </p:nvSpPr>
        <p:spPr>
          <a:xfrm>
            <a:off x="316523" y="2142034"/>
            <a:ext cx="11623431" cy="37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I worry about them when they're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driving</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a:t>
            </a:r>
          </a:p>
        </p:txBody>
      </p:sp>
      <p:sp>
        <p:nvSpPr>
          <p:cNvPr id="6" name="Content Placeholder 2">
            <a:extLst>
              <a:ext uri="{FF2B5EF4-FFF2-40B4-BE49-F238E27FC236}">
                <a16:creationId xmlns:a16="http://schemas.microsoft.com/office/drawing/2014/main" id="{D1F87A9A-7F79-AF1A-976A-F31F0747FA6C}"/>
              </a:ext>
            </a:extLst>
          </p:cNvPr>
          <p:cNvSpPr txBox="1">
            <a:spLocks/>
          </p:cNvSpPr>
          <p:nvPr/>
        </p:nvSpPr>
        <p:spPr>
          <a:xfrm>
            <a:off x="316523" y="2688804"/>
            <a:ext cx="4554415" cy="1389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I worry about them when they're out with their friends or when they're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at college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and when they're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alone</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a:t>
            </a:r>
          </a:p>
        </p:txBody>
      </p:sp>
      <p:sp>
        <p:nvSpPr>
          <p:cNvPr id="7" name="Content Placeholder 2">
            <a:extLst>
              <a:ext uri="{FF2B5EF4-FFF2-40B4-BE49-F238E27FC236}">
                <a16:creationId xmlns:a16="http://schemas.microsoft.com/office/drawing/2014/main" id="{8B6661F4-9BC7-E6C2-EBED-F777651E6920}"/>
              </a:ext>
            </a:extLst>
          </p:cNvPr>
          <p:cNvSpPr txBox="1">
            <a:spLocks/>
          </p:cNvSpPr>
          <p:nvPr/>
        </p:nvSpPr>
        <p:spPr>
          <a:xfrm>
            <a:off x="316524" y="3919721"/>
            <a:ext cx="4360984" cy="2127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Joe Biden has made our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communities less safe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he's done there through a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wide open </a:t>
            </a:r>
            <a:r>
              <a:rPr lang="en-US" altLang="ja-JP" sz="1800" u="none" strike="noStrike" dirty="0" err="1">
                <a:solidFill>
                  <a:srgbClr val="FF0000"/>
                </a:solidFill>
                <a:effectLst/>
                <a:latin typeface="Hiragino Sans W4" panose="020B0400000000000000" pitchFamily="34" charset="-128"/>
                <a:ea typeface="Hiragino Sans W4" panose="020B0400000000000000" pitchFamily="34" charset="-128"/>
              </a:rPr>
              <a:t>border（国境の壁オープン</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that I visited twice we've got to put some</a:t>
            </a:r>
          </a:p>
        </p:txBody>
      </p:sp>
      <p:pic>
        <p:nvPicPr>
          <p:cNvPr id="9" name="オンライン メディア 8" descr="BREAKING NEWS: Speaker Johnson Issues Blunt Message To Biden Over Border Before State Of The Union">
            <a:hlinkClick r:id="" action="ppaction://media"/>
            <a:extLst>
              <a:ext uri="{FF2B5EF4-FFF2-40B4-BE49-F238E27FC236}">
                <a16:creationId xmlns:a16="http://schemas.microsoft.com/office/drawing/2014/main" id="{21367C64-77D2-C0A9-0404-DF3282CE98A4}"/>
              </a:ext>
            </a:extLst>
          </p:cNvPr>
          <p:cNvPicPr>
            <a:picLocks noRot="1" noChangeAspect="1"/>
          </p:cNvPicPr>
          <p:nvPr>
            <a:videoFile r:link="rId1"/>
          </p:nvPr>
        </p:nvPicPr>
        <p:blipFill>
          <a:blip r:embed="rId3"/>
          <a:stretch>
            <a:fillRect/>
          </a:stretch>
        </p:blipFill>
        <p:spPr>
          <a:xfrm>
            <a:off x="4870938" y="2671238"/>
            <a:ext cx="7069016" cy="3993994"/>
          </a:xfrm>
          <a:prstGeom prst="rect">
            <a:avLst/>
          </a:prstGeom>
        </p:spPr>
      </p:pic>
    </p:spTree>
    <p:extLst>
      <p:ext uri="{BB962C8B-B14F-4D97-AF65-F5344CB8AC3E}">
        <p14:creationId xmlns:p14="http://schemas.microsoft.com/office/powerpoint/2010/main" val="99548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ulsi Gabbard announces that she is leaving the Democratic Party | Politics  News | Al Jazeera">
            <a:extLst>
              <a:ext uri="{FF2B5EF4-FFF2-40B4-BE49-F238E27FC236}">
                <a16:creationId xmlns:a16="http://schemas.microsoft.com/office/drawing/2014/main" id="{2B94E0D2-CAF6-E759-14BD-2B8DB9CAD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B9A2036-2A7A-EE77-4D4B-CE8CBF722D42}"/>
              </a:ext>
            </a:extLst>
          </p:cNvPr>
          <p:cNvSpPr txBox="1">
            <a:spLocks/>
          </p:cNvSpPr>
          <p:nvPr/>
        </p:nvSpPr>
        <p:spPr>
          <a:xfrm>
            <a:off x="261831" y="1868709"/>
            <a:ext cx="4327753" cy="1947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err="1">
                <a:solidFill>
                  <a:srgbClr val="0070C0"/>
                </a:solidFill>
                <a:latin typeface="Hiragino Mincho Std W8" panose="02020400000000000000" pitchFamily="18" charset="-128"/>
                <a:ea typeface="Hiragino Mincho Std W8" panose="02020400000000000000" pitchFamily="18" charset="-128"/>
              </a:rPr>
              <a:t>Tulsi</a:t>
            </a:r>
            <a:endParaRPr lang="en-US" altLang="ja-JP" sz="6000" b="1" dirty="0">
              <a:solidFill>
                <a:srgbClr val="0070C0"/>
              </a:solidFill>
              <a:latin typeface="Hiragino Mincho Std W8" panose="02020400000000000000" pitchFamily="18" charset="-128"/>
              <a:ea typeface="Hiragino Mincho Std W8" panose="02020400000000000000" pitchFamily="18" charset="-128"/>
            </a:endParaRPr>
          </a:p>
          <a:p>
            <a:r>
              <a:rPr lang="en-US" altLang="ja-JP" sz="6000" b="1" dirty="0">
                <a:solidFill>
                  <a:srgbClr val="0070C0"/>
                </a:solidFill>
                <a:latin typeface="Hiragino Mincho Std W8" panose="02020400000000000000" pitchFamily="18" charset="-128"/>
                <a:ea typeface="Hiragino Mincho Std W8" panose="02020400000000000000" pitchFamily="18" charset="-128"/>
              </a:rPr>
              <a:t>Gabbard</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テキスト ボックス 9">
            <a:extLst>
              <a:ext uri="{FF2B5EF4-FFF2-40B4-BE49-F238E27FC236}">
                <a16:creationId xmlns:a16="http://schemas.microsoft.com/office/drawing/2014/main" id="{C1A512DD-256C-801E-592D-6A6DD777F754}"/>
              </a:ext>
            </a:extLst>
          </p:cNvPr>
          <p:cNvSpPr txBox="1"/>
          <p:nvPr/>
        </p:nvSpPr>
        <p:spPr>
          <a:xfrm>
            <a:off x="261831" y="3816205"/>
            <a:ext cx="6234740" cy="1077218"/>
          </a:xfrm>
          <a:prstGeom prst="rect">
            <a:avLst/>
          </a:prstGeom>
          <a:noFill/>
        </p:spPr>
        <p:txBody>
          <a:bodyPr wrap="square">
            <a:spAutoFit/>
          </a:bodyPr>
          <a:lstStyle/>
          <a:p>
            <a:r>
              <a:rPr lang="ja-JP" altLang="en-US" sz="3200" b="1">
                <a:latin typeface="Hiragino Sans W6" panose="020B0400000000000000" pitchFamily="34" charset="-128"/>
                <a:ea typeface="Hiragino Sans W6" panose="020B0400000000000000" pitchFamily="34" charset="-128"/>
              </a:rPr>
              <a:t>トゥルシー・ガバード</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元議員</a:t>
            </a:r>
          </a:p>
        </p:txBody>
      </p:sp>
    </p:spTree>
    <p:extLst>
      <p:ext uri="{BB962C8B-B14F-4D97-AF65-F5344CB8AC3E}">
        <p14:creationId xmlns:p14="http://schemas.microsoft.com/office/powerpoint/2010/main" val="4165625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26FC30-4BF5-E814-F926-35F9C36C62FB}"/>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トゥルシー・ガバード元議員</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2" name="Content Placeholder 2">
            <a:extLst>
              <a:ext uri="{FF2B5EF4-FFF2-40B4-BE49-F238E27FC236}">
                <a16:creationId xmlns:a16="http://schemas.microsoft.com/office/drawing/2014/main" id="{5F4B793E-C4AC-0AD5-E4CE-830AD1B1E1D1}"/>
              </a:ext>
            </a:extLst>
          </p:cNvPr>
          <p:cNvSpPr>
            <a:spLocks noGrp="1"/>
          </p:cNvSpPr>
          <p:nvPr>
            <p:ph idx="1"/>
          </p:nvPr>
        </p:nvSpPr>
        <p:spPr>
          <a:xfrm>
            <a:off x="8039100" y="2235200"/>
            <a:ext cx="4152900" cy="4260850"/>
          </a:xfrm>
        </p:spPr>
        <p:txBody>
          <a:bodyPr>
            <a:normAutofit/>
          </a:bodyPr>
          <a:lstStyle/>
          <a:p>
            <a:pPr marL="0" indent="0">
              <a:buNone/>
            </a:pPr>
            <a:r>
              <a:rPr lang="en-US" sz="2400" b="1" dirty="0" err="1">
                <a:latin typeface="Hiragino Sans W6" panose="020B0400000000000000" pitchFamily="34" charset="-128"/>
                <a:ea typeface="Hiragino Sans W6" panose="020B0400000000000000" pitchFamily="34" charset="-128"/>
              </a:rPr>
              <a:t>Tulsi</a:t>
            </a:r>
            <a:r>
              <a:rPr lang="en-US" sz="2400" b="1" dirty="0">
                <a:latin typeface="Hiragino Sans W6" panose="020B0400000000000000" pitchFamily="34" charset="-128"/>
                <a:ea typeface="Hiragino Sans W6" panose="020B0400000000000000" pitchFamily="34" charset="-128"/>
              </a:rPr>
              <a:t> Gabbard Explains Who Actually Runs The Government</a:t>
            </a:r>
            <a:endParaRPr lang="en-US" sz="2400" dirty="0">
              <a:latin typeface="Hiragino Sans W4" panose="020B0400000000000000" pitchFamily="34" charset="-128"/>
              <a:ea typeface="Hiragino Sans W4" panose="020B0400000000000000" pitchFamily="34" charset="-128"/>
            </a:endParaRPr>
          </a:p>
        </p:txBody>
      </p:sp>
      <p:pic>
        <p:nvPicPr>
          <p:cNvPr id="3" name="オンライン メディア 2" descr="Tulsi Gabbard Explains Who Actually Runs The Government">
            <a:hlinkClick r:id="" action="ppaction://media"/>
            <a:extLst>
              <a:ext uri="{FF2B5EF4-FFF2-40B4-BE49-F238E27FC236}">
                <a16:creationId xmlns:a16="http://schemas.microsoft.com/office/drawing/2014/main" id="{EFD82DEB-8DDD-21FF-9E65-8B80DBCA7930}"/>
              </a:ext>
            </a:extLst>
          </p:cNvPr>
          <p:cNvPicPr>
            <a:picLocks noRot="1" noChangeAspect="1"/>
          </p:cNvPicPr>
          <p:nvPr>
            <a:videoFile r:link="rId1"/>
          </p:nvPr>
        </p:nvPicPr>
        <p:blipFill>
          <a:blip r:embed="rId3"/>
          <a:stretch>
            <a:fillRect/>
          </a:stretch>
        </p:blipFill>
        <p:spPr>
          <a:xfrm>
            <a:off x="189975" y="2235200"/>
            <a:ext cx="7849125" cy="4434756"/>
          </a:xfrm>
          <a:prstGeom prst="rect">
            <a:avLst/>
          </a:prstGeom>
        </p:spPr>
      </p:pic>
    </p:spTree>
    <p:extLst>
      <p:ext uri="{BB962C8B-B14F-4D97-AF65-F5344CB8AC3E}">
        <p14:creationId xmlns:p14="http://schemas.microsoft.com/office/powerpoint/2010/main" val="24247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40369-A34C-8A97-8D60-7C01A73E8395}"/>
              </a:ext>
            </a:extLst>
          </p:cNvPr>
          <p:cNvSpPr>
            <a:spLocks noGrp="1"/>
          </p:cNvSpPr>
          <p:nvPr>
            <p:ph idx="1"/>
          </p:nvPr>
        </p:nvSpPr>
        <p:spPr>
          <a:xfrm>
            <a:off x="334107" y="329981"/>
            <a:ext cx="11588261" cy="883357"/>
          </a:xfrm>
        </p:spPr>
        <p:txBody>
          <a:bodyPr>
            <a:normAutofit/>
          </a:bodyPr>
          <a:lstStyle/>
          <a:p>
            <a:r>
              <a:rPr lang="en-US" dirty="0">
                <a:effectLst/>
                <a:latin typeface="Hiragino Sans W4" panose="020B0400000000000000" pitchFamily="34" charset="-128"/>
                <a:ea typeface="Hiragino Sans W4" panose="020B0400000000000000" pitchFamily="34" charset="-128"/>
              </a:rPr>
              <a:t>watching has which is who is running the government at this point is obviously not Joe Biden you think Hillary I there</a:t>
            </a:r>
          </a:p>
        </p:txBody>
      </p:sp>
      <p:sp>
        <p:nvSpPr>
          <p:cNvPr id="2" name="Content Placeholder 2">
            <a:extLst>
              <a:ext uri="{FF2B5EF4-FFF2-40B4-BE49-F238E27FC236}">
                <a16:creationId xmlns:a16="http://schemas.microsoft.com/office/drawing/2014/main" id="{BB86EB91-0435-0EC6-D6B9-3CECB6C2558A}"/>
              </a:ext>
            </a:extLst>
          </p:cNvPr>
          <p:cNvSpPr txBox="1">
            <a:spLocks/>
          </p:cNvSpPr>
          <p:nvPr/>
        </p:nvSpPr>
        <p:spPr>
          <a:xfrm>
            <a:off x="334107" y="1431949"/>
            <a:ext cx="11588261" cy="18856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dirty="0">
                <a:effectLst/>
                <a:latin typeface="Hiragino Sans W4" panose="020B0400000000000000" pitchFamily="34" charset="-128"/>
                <a:ea typeface="Hiragino Sans W4" panose="020B0400000000000000" pitchFamily="34" charset="-128"/>
              </a:rPr>
              <a:t>it's not a a leap of of imagination to know that that's true when you look at the people who are in Joe Biden’s Administration they are the the the people who the </a:t>
            </a:r>
            <a:r>
              <a:rPr lang="en-US" altLang="ja-JP" dirty="0">
                <a:solidFill>
                  <a:srgbClr val="FF0000"/>
                </a:solidFill>
                <a:effectLst/>
                <a:latin typeface="Hiragino Sans W4" panose="020B0400000000000000" pitchFamily="34" charset="-128"/>
                <a:ea typeface="Hiragino Sans W4" panose="020B0400000000000000" pitchFamily="34" charset="-128"/>
              </a:rPr>
              <a:t>right hands</a:t>
            </a:r>
            <a:r>
              <a:rPr lang="en-US" altLang="ja-JP" dirty="0">
                <a:effectLst/>
                <a:latin typeface="Hiragino Sans W4" panose="020B0400000000000000" pitchFamily="34" charset="-128"/>
                <a:ea typeface="Hiragino Sans W4" panose="020B0400000000000000" pitchFamily="34" charset="-128"/>
              </a:rPr>
              <a:t> for the Obama Administration for President Obama and for for Hillary Clinton </a:t>
            </a:r>
          </a:p>
        </p:txBody>
      </p:sp>
      <p:sp>
        <p:nvSpPr>
          <p:cNvPr id="4" name="Content Placeholder 2">
            <a:extLst>
              <a:ext uri="{FF2B5EF4-FFF2-40B4-BE49-F238E27FC236}">
                <a16:creationId xmlns:a16="http://schemas.microsoft.com/office/drawing/2014/main" id="{8EA8E7B1-7ECF-ECE0-7FD9-AE05ED340614}"/>
              </a:ext>
            </a:extLst>
          </p:cNvPr>
          <p:cNvSpPr txBox="1">
            <a:spLocks/>
          </p:cNvSpPr>
          <p:nvPr/>
        </p:nvSpPr>
        <p:spPr>
          <a:xfrm>
            <a:off x="334107" y="3536241"/>
            <a:ext cx="11588261" cy="8833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dirty="0">
                <a:effectLst/>
                <a:latin typeface="Hiragino Sans W4" panose="020B0400000000000000" pitchFamily="34" charset="-128"/>
                <a:ea typeface="Hiragino Sans W4" panose="020B0400000000000000" pitchFamily="34" charset="-128"/>
              </a:rPr>
              <a:t>uh when Hillary Clinton said herself the other day she said oh yeah I talk to the White House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every day </a:t>
            </a:r>
          </a:p>
        </p:txBody>
      </p:sp>
      <p:sp>
        <p:nvSpPr>
          <p:cNvPr id="5" name="Content Placeholder 2">
            <a:extLst>
              <a:ext uri="{FF2B5EF4-FFF2-40B4-BE49-F238E27FC236}">
                <a16:creationId xmlns:a16="http://schemas.microsoft.com/office/drawing/2014/main" id="{ECED45AB-B72E-48B7-2E1E-C8AB0CABE911}"/>
              </a:ext>
            </a:extLst>
          </p:cNvPr>
          <p:cNvSpPr txBox="1">
            <a:spLocks/>
          </p:cNvSpPr>
          <p:nvPr/>
        </p:nvSpPr>
        <p:spPr>
          <a:xfrm>
            <a:off x="334107" y="4638211"/>
            <a:ext cx="11588261" cy="1889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so it's not there's no shock or surprise uh who the influences are behind the policies that are coming out of this white house that many people </a:t>
            </a:r>
            <a:r>
              <a:rPr lang="en-US" altLang="ja-JP" u="none" strike="noStrike" dirty="0" err="1">
                <a:solidFill>
                  <a:srgbClr val="000000"/>
                </a:solidFill>
                <a:effectLst/>
                <a:latin typeface="Hiragino Sans W4" panose="020B0400000000000000" pitchFamily="34" charset="-128"/>
                <a:ea typeface="Hiragino Sans W4" panose="020B0400000000000000" pitchFamily="34" charset="-128"/>
              </a:rPr>
              <a:t>sayis</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the most radical and woke White House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that our country has ever seen</a:t>
            </a:r>
          </a:p>
        </p:txBody>
      </p:sp>
    </p:spTree>
    <p:extLst>
      <p:ext uri="{BB962C8B-B14F-4D97-AF65-F5344CB8AC3E}">
        <p14:creationId xmlns:p14="http://schemas.microsoft.com/office/powerpoint/2010/main" val="37877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40369-A34C-8A97-8D60-7C01A73E8395}"/>
              </a:ext>
            </a:extLst>
          </p:cNvPr>
          <p:cNvSpPr>
            <a:spLocks noGrp="1"/>
          </p:cNvSpPr>
          <p:nvPr>
            <p:ph idx="1"/>
          </p:nvPr>
        </p:nvSpPr>
        <p:spPr>
          <a:xfrm>
            <a:off x="334107" y="329981"/>
            <a:ext cx="11588261" cy="637173"/>
          </a:xfrm>
        </p:spPr>
        <p:txBody>
          <a:bodyPr>
            <a:normAutofit/>
          </a:bodyPr>
          <a:lstStyle/>
          <a:p>
            <a:r>
              <a:rPr lang="en-US" sz="1800" dirty="0">
                <a:effectLst/>
                <a:latin typeface="Hiragino Sans W4" panose="020B0400000000000000" pitchFamily="34" charset="-128"/>
                <a:ea typeface="Hiragino Sans W4" panose="020B0400000000000000" pitchFamily="34" charset="-128"/>
              </a:rPr>
              <a:t>watching has which is who is running the government at this point is obviously not Joe Biden you think Hillary I there</a:t>
            </a:r>
          </a:p>
        </p:txBody>
      </p:sp>
      <p:sp>
        <p:nvSpPr>
          <p:cNvPr id="2" name="Content Placeholder 2">
            <a:extLst>
              <a:ext uri="{FF2B5EF4-FFF2-40B4-BE49-F238E27FC236}">
                <a16:creationId xmlns:a16="http://schemas.microsoft.com/office/drawing/2014/main" id="{BB86EB91-0435-0EC6-D6B9-3CECB6C2558A}"/>
              </a:ext>
            </a:extLst>
          </p:cNvPr>
          <p:cNvSpPr txBox="1">
            <a:spLocks/>
          </p:cNvSpPr>
          <p:nvPr/>
        </p:nvSpPr>
        <p:spPr>
          <a:xfrm>
            <a:off x="334107" y="1091410"/>
            <a:ext cx="11588261" cy="8833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dirty="0">
                <a:effectLst/>
                <a:latin typeface="Hiragino Sans W4" panose="020B0400000000000000" pitchFamily="34" charset="-128"/>
                <a:ea typeface="Hiragino Sans W4" panose="020B0400000000000000" pitchFamily="34" charset="-128"/>
              </a:rPr>
              <a:t>it's not a a leap of of imagination to know that that's true when you look at the people who are in Joe Biden’s Administration they are the the the people who the </a:t>
            </a:r>
            <a:r>
              <a:rPr lang="en-US" altLang="ja-JP" sz="1800" dirty="0">
                <a:solidFill>
                  <a:srgbClr val="FF0000"/>
                </a:solidFill>
                <a:effectLst/>
                <a:latin typeface="Hiragino Sans W4" panose="020B0400000000000000" pitchFamily="34" charset="-128"/>
                <a:ea typeface="Hiragino Sans W4" panose="020B0400000000000000" pitchFamily="34" charset="-128"/>
              </a:rPr>
              <a:t>right hands</a:t>
            </a:r>
            <a:r>
              <a:rPr lang="en-US" altLang="ja-JP" sz="1800" dirty="0">
                <a:effectLst/>
                <a:latin typeface="Hiragino Sans W4" panose="020B0400000000000000" pitchFamily="34" charset="-128"/>
                <a:ea typeface="Hiragino Sans W4" panose="020B0400000000000000" pitchFamily="34" charset="-128"/>
              </a:rPr>
              <a:t> for the Obama Administration for President Obama and for for Hillary Clinton </a:t>
            </a:r>
          </a:p>
        </p:txBody>
      </p:sp>
      <p:sp>
        <p:nvSpPr>
          <p:cNvPr id="4" name="Content Placeholder 2">
            <a:extLst>
              <a:ext uri="{FF2B5EF4-FFF2-40B4-BE49-F238E27FC236}">
                <a16:creationId xmlns:a16="http://schemas.microsoft.com/office/drawing/2014/main" id="{8EA8E7B1-7ECF-ECE0-7FD9-AE05ED340614}"/>
              </a:ext>
            </a:extLst>
          </p:cNvPr>
          <p:cNvSpPr txBox="1">
            <a:spLocks/>
          </p:cNvSpPr>
          <p:nvPr/>
        </p:nvSpPr>
        <p:spPr>
          <a:xfrm>
            <a:off x="334107" y="2099025"/>
            <a:ext cx="11588261" cy="6540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dirty="0">
                <a:effectLst/>
                <a:latin typeface="Hiragino Sans W4" panose="020B0400000000000000" pitchFamily="34" charset="-128"/>
                <a:ea typeface="Hiragino Sans W4" panose="020B0400000000000000" pitchFamily="34" charset="-128"/>
              </a:rPr>
              <a:t>uh when Hillary Clinton said herself the other day she said oh yeah I talk to the White House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every day </a:t>
            </a:r>
          </a:p>
        </p:txBody>
      </p:sp>
      <p:sp>
        <p:nvSpPr>
          <p:cNvPr id="5" name="Content Placeholder 2">
            <a:extLst>
              <a:ext uri="{FF2B5EF4-FFF2-40B4-BE49-F238E27FC236}">
                <a16:creationId xmlns:a16="http://schemas.microsoft.com/office/drawing/2014/main" id="{ECED45AB-B72E-48B7-2E1E-C8AB0CABE911}"/>
              </a:ext>
            </a:extLst>
          </p:cNvPr>
          <p:cNvSpPr txBox="1">
            <a:spLocks/>
          </p:cNvSpPr>
          <p:nvPr/>
        </p:nvSpPr>
        <p:spPr>
          <a:xfrm>
            <a:off x="334107" y="2877336"/>
            <a:ext cx="4220307" cy="2791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so it's not there's no shock or surprise uh who the influences are behind the policies that are coming out of this white house that many people </a:t>
            </a:r>
            <a:r>
              <a:rPr lang="en-US" altLang="ja-JP" sz="1800" u="none" strike="noStrike" dirty="0" err="1">
                <a:solidFill>
                  <a:srgbClr val="000000"/>
                </a:solidFill>
                <a:effectLst/>
                <a:latin typeface="Hiragino Sans W4" panose="020B0400000000000000" pitchFamily="34" charset="-128"/>
                <a:ea typeface="Hiragino Sans W4" panose="020B0400000000000000" pitchFamily="34" charset="-128"/>
              </a:rPr>
              <a:t>sayis</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a:t>
            </a:r>
            <a:r>
              <a:rPr lang="en-US" altLang="ja-JP" sz="1800" u="none" strike="noStrike" dirty="0">
                <a:solidFill>
                  <a:srgbClr val="FF0000"/>
                </a:solidFill>
                <a:effectLst/>
                <a:latin typeface="Hiragino Sans W4" panose="020B0400000000000000" pitchFamily="34" charset="-128"/>
                <a:ea typeface="Hiragino Sans W4" panose="020B0400000000000000" pitchFamily="34" charset="-128"/>
              </a:rPr>
              <a:t>the most radical and woke White House </a:t>
            </a:r>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that our country has ever seen</a:t>
            </a:r>
          </a:p>
        </p:txBody>
      </p:sp>
      <p:pic>
        <p:nvPicPr>
          <p:cNvPr id="7" name="オンライン メディア 6" descr="Tulsi Gabbard Explains Who Actually Runs The Government">
            <a:hlinkClick r:id="" action="ppaction://media"/>
            <a:extLst>
              <a:ext uri="{FF2B5EF4-FFF2-40B4-BE49-F238E27FC236}">
                <a16:creationId xmlns:a16="http://schemas.microsoft.com/office/drawing/2014/main" id="{F21DC04F-8AB8-912D-65F1-956194A4FEC3}"/>
              </a:ext>
            </a:extLst>
          </p:cNvPr>
          <p:cNvPicPr>
            <a:picLocks noRot="1" noChangeAspect="1"/>
          </p:cNvPicPr>
          <p:nvPr>
            <a:videoFile r:link="rId1"/>
          </p:nvPr>
        </p:nvPicPr>
        <p:blipFill>
          <a:blip r:embed="rId3"/>
          <a:stretch>
            <a:fillRect/>
          </a:stretch>
        </p:blipFill>
        <p:spPr>
          <a:xfrm>
            <a:off x="4916206" y="2700325"/>
            <a:ext cx="7058917" cy="3988288"/>
          </a:xfrm>
          <a:prstGeom prst="rect">
            <a:avLst/>
          </a:prstGeom>
        </p:spPr>
      </p:pic>
    </p:spTree>
    <p:extLst>
      <p:ext uri="{BB962C8B-B14F-4D97-AF65-F5344CB8AC3E}">
        <p14:creationId xmlns:p14="http://schemas.microsoft.com/office/powerpoint/2010/main" val="2397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B0214-2998-1329-6BC4-F3C63630E1BB}"/>
              </a:ext>
            </a:extLst>
          </p:cNvPr>
          <p:cNvSpPr>
            <a:spLocks noGrp="1"/>
          </p:cNvSpPr>
          <p:nvPr>
            <p:ph idx="1"/>
          </p:nvPr>
        </p:nvSpPr>
        <p:spPr>
          <a:xfrm>
            <a:off x="334108" y="593124"/>
            <a:ext cx="11588261" cy="2255584"/>
          </a:xfrm>
        </p:spPr>
        <p:txBody>
          <a:bodyPr>
            <a:normAutofit/>
          </a:bodyPr>
          <a:lstStyle/>
          <a:p>
            <a:r>
              <a:rPr lang="en-US" u="none" strike="noStrike" dirty="0">
                <a:solidFill>
                  <a:srgbClr val="000000"/>
                </a:solidFill>
                <a:effectLst/>
                <a:latin typeface="Hiragino Sans W4" panose="020B0400000000000000" pitchFamily="34" charset="-128"/>
                <a:ea typeface="Hiragino Sans W4" panose="020B0400000000000000" pitchFamily="34" charset="-128"/>
              </a:rPr>
              <a:t>oh well there's there's no question about it so but as this was happening to you I mean I'm sure you didn't want to go to the White House correspondence din are good for you tiresome but on the other hand it is a lot easier and much more pleasant </a:t>
            </a:r>
            <a:r>
              <a:rPr lang="en-US" u="none" strike="noStrike" dirty="0">
                <a:solidFill>
                  <a:srgbClr val="FF0000"/>
                </a:solidFill>
                <a:effectLst/>
                <a:latin typeface="Hiragino Sans W4" panose="020B0400000000000000" pitchFamily="34" charset="-128"/>
                <a:ea typeface="Hiragino Sans W4" panose="020B0400000000000000" pitchFamily="34" charset="-128"/>
              </a:rPr>
              <a:t>to be loved than it is to be hated</a:t>
            </a:r>
          </a:p>
        </p:txBody>
      </p:sp>
      <p:sp>
        <p:nvSpPr>
          <p:cNvPr id="2" name="Content Placeholder 2">
            <a:extLst>
              <a:ext uri="{FF2B5EF4-FFF2-40B4-BE49-F238E27FC236}">
                <a16:creationId xmlns:a16="http://schemas.microsoft.com/office/drawing/2014/main" id="{C87F2389-6C70-46E8-A6D8-BB6490711166}"/>
              </a:ext>
            </a:extLst>
          </p:cNvPr>
          <p:cNvSpPr txBox="1">
            <a:spLocks/>
          </p:cNvSpPr>
          <p:nvPr/>
        </p:nvSpPr>
        <p:spPr>
          <a:xfrm>
            <a:off x="334108" y="3336324"/>
            <a:ext cx="11588261" cy="292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I think it's just true and so as you became like really hated by the leadership of the democratic party and they weren't hiding it at all no did you ever think like maybe it's just easier to kind of pretend bombing is a good idea did you ever question your decision to say no no I I knew what that that would be true I knew that there was certainly an easier</a:t>
            </a:r>
            <a:endParaRPr lang="en-US" altLang="ja-JP"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8719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B0214-2998-1329-6BC4-F3C63630E1BB}"/>
              </a:ext>
            </a:extLst>
          </p:cNvPr>
          <p:cNvSpPr>
            <a:spLocks noGrp="1"/>
          </p:cNvSpPr>
          <p:nvPr>
            <p:ph idx="1"/>
          </p:nvPr>
        </p:nvSpPr>
        <p:spPr>
          <a:xfrm>
            <a:off x="334108" y="346939"/>
            <a:ext cx="11588261" cy="936738"/>
          </a:xfrm>
        </p:spPr>
        <p:txBody>
          <a:bodyPr>
            <a:normAutofit/>
          </a:bodyPr>
          <a:lstStyle/>
          <a:p>
            <a:r>
              <a:rPr lang="en-US" sz="1800" u="none" strike="noStrike" dirty="0">
                <a:solidFill>
                  <a:srgbClr val="000000"/>
                </a:solidFill>
                <a:effectLst/>
                <a:latin typeface="Hiragino Sans W4" panose="020B0400000000000000" pitchFamily="34" charset="-128"/>
                <a:ea typeface="Hiragino Sans W4" panose="020B0400000000000000" pitchFamily="34" charset="-128"/>
              </a:rPr>
              <a:t>oh well there's there's no question about it so but as this was happening to you I mean I'm sure you didn't want to go to the White House correspondence din are good for you tiresome but on the other hand it is a lot easier and much more pleasant </a:t>
            </a:r>
            <a:r>
              <a:rPr lang="en-US" sz="1800" u="none" strike="noStrike" dirty="0">
                <a:solidFill>
                  <a:srgbClr val="FF0000"/>
                </a:solidFill>
                <a:effectLst/>
                <a:latin typeface="Hiragino Sans W4" panose="020B0400000000000000" pitchFamily="34" charset="-128"/>
                <a:ea typeface="Hiragino Sans W4" panose="020B0400000000000000" pitchFamily="34" charset="-128"/>
              </a:rPr>
              <a:t>to be loved than it is to be hated</a:t>
            </a:r>
          </a:p>
        </p:txBody>
      </p:sp>
      <p:sp>
        <p:nvSpPr>
          <p:cNvPr id="2" name="Content Placeholder 2">
            <a:extLst>
              <a:ext uri="{FF2B5EF4-FFF2-40B4-BE49-F238E27FC236}">
                <a16:creationId xmlns:a16="http://schemas.microsoft.com/office/drawing/2014/main" id="{C87F2389-6C70-46E8-A6D8-BB6490711166}"/>
              </a:ext>
            </a:extLst>
          </p:cNvPr>
          <p:cNvSpPr txBox="1">
            <a:spLocks/>
          </p:cNvSpPr>
          <p:nvPr/>
        </p:nvSpPr>
        <p:spPr>
          <a:xfrm>
            <a:off x="334108" y="1450018"/>
            <a:ext cx="11588261" cy="1152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u="none" strike="noStrike" dirty="0">
                <a:solidFill>
                  <a:srgbClr val="000000"/>
                </a:solidFill>
                <a:effectLst/>
                <a:latin typeface="Hiragino Sans W4" panose="020B0400000000000000" pitchFamily="34" charset="-128"/>
                <a:ea typeface="Hiragino Sans W4" panose="020B0400000000000000" pitchFamily="34" charset="-128"/>
              </a:rPr>
              <a:t> I think it's just true and so as you became like really hated by the leadership of the democratic party and they weren't hiding it at all no did you ever think like maybe it's just easier to kind of pretend bombing is a good idea did you ever question your decision to say no no I I knew what that that would be true I knew that there was certainly an easier</a:t>
            </a:r>
            <a:endParaRPr lang="en-US" altLang="ja-JP" sz="1800" dirty="0">
              <a:latin typeface="Hiragino Sans W4" panose="020B0400000000000000" pitchFamily="34" charset="-128"/>
              <a:ea typeface="Hiragino Sans W4" panose="020B0400000000000000" pitchFamily="34" charset="-128"/>
            </a:endParaRPr>
          </a:p>
        </p:txBody>
      </p:sp>
      <p:pic>
        <p:nvPicPr>
          <p:cNvPr id="5" name="オンライン メディア 4" descr="Tulsi Gabbard Explains Who Actually Runs The Government">
            <a:hlinkClick r:id="" action="ppaction://media"/>
            <a:extLst>
              <a:ext uri="{FF2B5EF4-FFF2-40B4-BE49-F238E27FC236}">
                <a16:creationId xmlns:a16="http://schemas.microsoft.com/office/drawing/2014/main" id="{29E63EC5-965D-B0C7-B094-2B7BEA532CFA}"/>
              </a:ext>
            </a:extLst>
          </p:cNvPr>
          <p:cNvPicPr>
            <a:picLocks noRot="1" noChangeAspect="1"/>
          </p:cNvPicPr>
          <p:nvPr>
            <a:videoFile r:link="rId1"/>
          </p:nvPr>
        </p:nvPicPr>
        <p:blipFill>
          <a:blip r:embed="rId3"/>
          <a:stretch>
            <a:fillRect/>
          </a:stretch>
        </p:blipFill>
        <p:spPr>
          <a:xfrm>
            <a:off x="4881037" y="2716109"/>
            <a:ext cx="7058917" cy="3988288"/>
          </a:xfrm>
          <a:prstGeom prst="rect">
            <a:avLst/>
          </a:prstGeom>
        </p:spPr>
      </p:pic>
    </p:spTree>
    <p:extLst>
      <p:ext uri="{BB962C8B-B14F-4D97-AF65-F5344CB8AC3E}">
        <p14:creationId xmlns:p14="http://schemas.microsoft.com/office/powerpoint/2010/main" val="4065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F75520-AD35-F343-F313-D84187211062}"/>
              </a:ext>
            </a:extLst>
          </p:cNvPr>
          <p:cNvSpPr txBox="1">
            <a:spLocks/>
          </p:cNvSpPr>
          <p:nvPr/>
        </p:nvSpPr>
        <p:spPr>
          <a:xfrm>
            <a:off x="161365" y="1275122"/>
            <a:ext cx="11846859" cy="430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ja-JP" altLang="en-US" sz="6000" b="1">
                <a:latin typeface="Hiragino Mincho Std W8" panose="02020400000000000000" pitchFamily="18" charset="-128"/>
                <a:ea typeface="Hiragino Mincho Std W8" panose="02020400000000000000" pitchFamily="18" charset="-128"/>
              </a:rPr>
              <a:t>質疑応答タイム</a:t>
            </a:r>
            <a:br>
              <a:rPr lang="ja-JP" altLang="en-US" sz="6000" b="1">
                <a:latin typeface="Hiragino Mincho Std W8" panose="02020400000000000000" pitchFamily="18" charset="-128"/>
                <a:ea typeface="Hiragino Mincho Std W8" panose="02020400000000000000" pitchFamily="18" charset="-128"/>
              </a:rPr>
            </a:br>
            <a:br>
              <a:rPr lang="ja-JP" altLang="en-US" sz="6000" b="1">
                <a:latin typeface="Hiragino Mincho Std W8" panose="02020400000000000000" pitchFamily="18" charset="-128"/>
                <a:ea typeface="Hiragino Mincho Std W8" panose="02020400000000000000" pitchFamily="18" charset="-128"/>
              </a:rPr>
            </a:br>
            <a:r>
              <a:rPr lang="ja-JP" altLang="en-US" sz="6000" b="1">
                <a:latin typeface="Hiragino Mincho Std W8" panose="02020400000000000000" pitchFamily="18" charset="-128"/>
                <a:ea typeface="Hiragino Mincho Std W8" panose="02020400000000000000" pitchFamily="18" charset="-128"/>
              </a:rPr>
              <a:t>休憩</a:t>
            </a:r>
            <a:endParaRPr lang="en-US" sz="6000" b="1" dirty="0">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757428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88FE612-0D5F-D552-7107-BF1D56BCA1D1}"/>
              </a:ext>
            </a:extLst>
          </p:cNvPr>
          <p:cNvSpPr txBox="1">
            <a:spLocks/>
          </p:cNvSpPr>
          <p:nvPr/>
        </p:nvSpPr>
        <p:spPr>
          <a:xfrm>
            <a:off x="838200" y="1927937"/>
            <a:ext cx="10515600" cy="30021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0" b="1" dirty="0">
                <a:solidFill>
                  <a:srgbClr val="0070C0"/>
                </a:solidFill>
                <a:latin typeface="Hiragino Mincho Std W8" panose="02020400000000000000" pitchFamily="18" charset="-128"/>
                <a:ea typeface="Hiragino Mincho Std W8" panose="02020400000000000000" pitchFamily="18" charset="-128"/>
              </a:rPr>
              <a:t> </a:t>
            </a:r>
            <a:r>
              <a:rPr lang="en-US" altLang="ja-JP" sz="10000" b="1" dirty="0">
                <a:solidFill>
                  <a:srgbClr val="FF0000"/>
                </a:solidFill>
                <a:latin typeface="Hiragino Mincho Std W8" panose="02020400000000000000" pitchFamily="18" charset="-128"/>
                <a:ea typeface="Hiragino Mincho Std W8" panose="02020400000000000000" pitchFamily="18" charset="-128"/>
              </a:rPr>
              <a:t>Part 3</a:t>
            </a:r>
          </a:p>
        </p:txBody>
      </p:sp>
    </p:spTree>
    <p:extLst>
      <p:ext uri="{BB962C8B-B14F-4D97-AF65-F5344CB8AC3E}">
        <p14:creationId xmlns:p14="http://schemas.microsoft.com/office/powerpoint/2010/main" val="61525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587B2E-53B7-F251-C026-4DD2D1C0A4C1}"/>
              </a:ext>
            </a:extLst>
          </p:cNvPr>
          <p:cNvSpPr>
            <a:spLocks noGrp="1"/>
          </p:cNvSpPr>
          <p:nvPr>
            <p:ph type="title"/>
          </p:nvPr>
        </p:nvSpPr>
        <p:spPr>
          <a:xfrm>
            <a:off x="-26894" y="539936"/>
            <a:ext cx="12218894" cy="1325563"/>
          </a:xfrm>
        </p:spPr>
        <p:txBody>
          <a:bodyPr>
            <a:noAutofit/>
          </a:bodyPr>
          <a:lstStyle/>
          <a:p>
            <a:pPr algn="ctr"/>
            <a:r>
              <a:rPr lang="en-US" sz="6000" b="1" dirty="0" err="1">
                <a:solidFill>
                  <a:srgbClr val="FF0000"/>
                </a:solidFill>
                <a:latin typeface="Hiragino Mincho Std W8" panose="02020400000000000000" pitchFamily="18" charset="-128"/>
                <a:ea typeface="Hiragino Mincho Std W8" panose="02020400000000000000" pitchFamily="18" charset="-128"/>
              </a:rPr>
              <a:t>反グローバリズムを</a:t>
            </a:r>
            <a:br>
              <a:rPr lang="en-US" sz="6000" b="1" dirty="0">
                <a:solidFill>
                  <a:srgbClr val="FF0000"/>
                </a:solidFill>
                <a:latin typeface="Hiragino Mincho Std W8" panose="02020400000000000000" pitchFamily="18" charset="-128"/>
                <a:ea typeface="Hiragino Mincho Std W8" panose="02020400000000000000" pitchFamily="18" charset="-128"/>
              </a:rPr>
            </a:br>
            <a:r>
              <a:rPr lang="en-US" sz="6000" b="1" dirty="0" err="1">
                <a:solidFill>
                  <a:srgbClr val="FF0000"/>
                </a:solidFill>
                <a:latin typeface="Hiragino Mincho Std W8" panose="02020400000000000000" pitchFamily="18" charset="-128"/>
                <a:ea typeface="Hiragino Mincho Std W8" panose="02020400000000000000" pitchFamily="18" charset="-128"/>
              </a:rPr>
              <a:t>発信・啓蒙・教育</a:t>
            </a:r>
            <a:endParaRPr lang="en-US" sz="6000" b="1" dirty="0">
              <a:solidFill>
                <a:srgbClr val="FF000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2CEA7327-F05B-9B63-3AB8-14C6E5E6EA99}"/>
              </a:ext>
            </a:extLst>
          </p:cNvPr>
          <p:cNvSpPr>
            <a:spLocks noGrp="1"/>
          </p:cNvSpPr>
          <p:nvPr>
            <p:ph idx="1"/>
          </p:nvPr>
        </p:nvSpPr>
        <p:spPr>
          <a:xfrm>
            <a:off x="94129" y="2358744"/>
            <a:ext cx="12003741" cy="4351338"/>
          </a:xfrm>
        </p:spPr>
        <p:txBody>
          <a:bodyPr>
            <a:normAutofit/>
          </a:bodyPr>
          <a:lstStyle/>
          <a:p>
            <a:pPr marL="0" indent="0" algn="ctr">
              <a:buNone/>
            </a:pPr>
            <a:r>
              <a:rPr lang="en-US" sz="6000" b="1" dirty="0" err="1">
                <a:solidFill>
                  <a:srgbClr val="0070C0"/>
                </a:solidFill>
                <a:latin typeface="Hiragino Sans W6" panose="020B0400000000000000" pitchFamily="34" charset="-128"/>
                <a:ea typeface="Hiragino Sans W6" panose="020B0400000000000000" pitchFamily="34" charset="-128"/>
              </a:rPr>
              <a:t>ファウンテン倶楽部</a:t>
            </a:r>
            <a:endParaRPr lang="en-US" sz="6000" b="1" dirty="0">
              <a:solidFill>
                <a:srgbClr val="0070C0"/>
              </a:solidFill>
              <a:latin typeface="Hiragino Sans W6" panose="020B0400000000000000" pitchFamily="34" charset="-128"/>
              <a:ea typeface="Hiragino Sans W6" panose="020B0400000000000000" pitchFamily="34" charset="-128"/>
            </a:endParaRPr>
          </a:p>
          <a:p>
            <a:pPr marL="0" indent="0" algn="ctr">
              <a:buNone/>
            </a:pPr>
            <a:r>
              <a:rPr lang="en-US" sz="6000" b="1" dirty="0">
                <a:solidFill>
                  <a:srgbClr val="0070C0"/>
                </a:solidFill>
                <a:latin typeface="Hiragino Sans W6" panose="020B0400000000000000" pitchFamily="34" charset="-128"/>
                <a:ea typeface="Hiragino Sans W6" panose="020B0400000000000000" pitchFamily="34" charset="-128"/>
              </a:rPr>
              <a:t>＆</a:t>
            </a:r>
          </a:p>
          <a:p>
            <a:pPr marL="0" indent="0" algn="ctr">
              <a:buNone/>
            </a:pPr>
            <a:r>
              <a:rPr lang="en-US" sz="5400" b="1" dirty="0" err="1">
                <a:solidFill>
                  <a:srgbClr val="0070C0"/>
                </a:solidFill>
                <a:latin typeface="Hiragino Sans W6" panose="020B0400000000000000" pitchFamily="34" charset="-128"/>
                <a:ea typeface="Hiragino Sans W6" panose="020B0400000000000000" pitchFamily="34" charset="-128"/>
              </a:rPr>
              <a:t>一般社団法人</a:t>
            </a:r>
            <a:endParaRPr lang="en-US" sz="5400" b="1" dirty="0">
              <a:solidFill>
                <a:srgbClr val="0070C0"/>
              </a:solidFill>
              <a:latin typeface="Hiragino Sans W6" panose="020B0400000000000000" pitchFamily="34" charset="-128"/>
              <a:ea typeface="Hiragino Sans W6" panose="020B0400000000000000" pitchFamily="34" charset="-128"/>
            </a:endParaRPr>
          </a:p>
          <a:p>
            <a:pPr marL="0" indent="0" algn="ctr">
              <a:buNone/>
            </a:pPr>
            <a:r>
              <a:rPr lang="en-US" sz="5400" b="1" dirty="0">
                <a:solidFill>
                  <a:srgbClr val="0070C0"/>
                </a:solidFill>
                <a:latin typeface="Hiragino Sans W6" panose="020B0400000000000000" pitchFamily="34" charset="-128"/>
                <a:ea typeface="Hiragino Sans W6" panose="020B0400000000000000" pitchFamily="34" charset="-128"/>
              </a:rPr>
              <a:t> International Freedom Alliance (IFA)</a:t>
            </a:r>
          </a:p>
        </p:txBody>
      </p:sp>
    </p:spTree>
    <p:extLst>
      <p:ext uri="{BB962C8B-B14F-4D97-AF65-F5344CB8AC3E}">
        <p14:creationId xmlns:p14="http://schemas.microsoft.com/office/powerpoint/2010/main" val="267544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A858C1-2BFB-DBAE-AECD-AF563E7AC9A7}"/>
              </a:ext>
            </a:extLst>
          </p:cNvPr>
          <p:cNvSpPr txBox="1">
            <a:spLocks/>
          </p:cNvSpPr>
          <p:nvPr/>
        </p:nvSpPr>
        <p:spPr>
          <a:xfrm>
            <a:off x="161365" y="1275122"/>
            <a:ext cx="11846859" cy="430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ja-JP" altLang="en-US" sz="6000" b="1">
                <a:solidFill>
                  <a:srgbClr val="0070C0"/>
                </a:solidFill>
                <a:latin typeface="Hiragino Mincho Std W8" panose="02020400000000000000" pitchFamily="18" charset="-128"/>
                <a:ea typeface="Hiragino Mincho Std W8" panose="02020400000000000000" pitchFamily="18" charset="-128"/>
              </a:rPr>
              <a:t>否定的言葉を</a:t>
            </a:r>
            <a:r>
              <a:rPr lang="ja-JP" altLang="en-US" sz="6000" b="1">
                <a:solidFill>
                  <a:srgbClr val="FF0000"/>
                </a:solidFill>
                <a:latin typeface="Hiragino Mincho Std W8" panose="02020400000000000000" pitchFamily="18" charset="-128"/>
                <a:ea typeface="Hiragino Mincho Std W8" panose="02020400000000000000" pitchFamily="18" charset="-128"/>
              </a:rPr>
              <a:t>肯定的言葉</a:t>
            </a:r>
            <a:r>
              <a:rPr lang="ja-JP" altLang="en-US" sz="6000" b="1">
                <a:solidFill>
                  <a:srgbClr val="0070C0"/>
                </a:solidFill>
                <a:latin typeface="Hiragino Mincho Std W8" panose="02020400000000000000" pitchFamily="18" charset="-128"/>
                <a:ea typeface="Hiragino Mincho Std W8" panose="02020400000000000000" pitchFamily="18" charset="-128"/>
              </a:rPr>
              <a:t>に</a:t>
            </a:r>
            <a:br>
              <a:rPr lang="ja-JP" altLang="en-US" sz="6000" b="1">
                <a:solidFill>
                  <a:srgbClr val="0070C0"/>
                </a:solidFill>
                <a:latin typeface="Hiragino Mincho Std W8" panose="02020400000000000000" pitchFamily="18" charset="-128"/>
                <a:ea typeface="Hiragino Mincho Std W8" panose="02020400000000000000" pitchFamily="18" charset="-128"/>
              </a:rPr>
            </a:br>
            <a:r>
              <a:rPr lang="ja-JP" altLang="en-US" sz="6000" b="1">
                <a:solidFill>
                  <a:srgbClr val="0070C0"/>
                </a:solidFill>
                <a:latin typeface="Hiragino Mincho Std W8" panose="02020400000000000000" pitchFamily="18" charset="-128"/>
                <a:ea typeface="Hiragino Mincho Std W8" panose="02020400000000000000" pitchFamily="18" charset="-128"/>
              </a:rPr>
              <a:t>変えていく</a:t>
            </a:r>
            <a:br>
              <a:rPr lang="ja-JP" altLang="en-US" sz="6000" b="1">
                <a:solidFill>
                  <a:srgbClr val="0070C0"/>
                </a:solidFill>
                <a:latin typeface="Hiragino Mincho Std W8" panose="02020400000000000000" pitchFamily="18" charset="-128"/>
                <a:ea typeface="Hiragino Mincho Std W8" panose="02020400000000000000" pitchFamily="18" charset="-128"/>
              </a:rPr>
            </a:br>
            <a:br>
              <a:rPr lang="ja-JP" altLang="en-US" sz="6000" b="1">
                <a:solidFill>
                  <a:srgbClr val="0070C0"/>
                </a:solidFill>
                <a:latin typeface="Hiragino Mincho Std W8" panose="02020400000000000000" pitchFamily="18" charset="-128"/>
                <a:ea typeface="Hiragino Mincho Std W8" panose="02020400000000000000" pitchFamily="18" charset="-128"/>
              </a:rPr>
            </a:br>
            <a:r>
              <a:rPr lang="ja-JP" altLang="en-US" sz="6000" b="1">
                <a:solidFill>
                  <a:srgbClr val="0070C0"/>
                </a:solidFill>
                <a:latin typeface="Hiragino Mincho Std W8" panose="02020400000000000000" pitchFamily="18" charset="-128"/>
                <a:ea typeface="Hiragino Mincho Std W8" panose="02020400000000000000" pitchFamily="18" charset="-128"/>
              </a:rPr>
              <a:t>言葉の魔法</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2702949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CF74-5784-2481-EDDA-7B0389988374}"/>
              </a:ext>
            </a:extLst>
          </p:cNvPr>
          <p:cNvSpPr txBox="1">
            <a:spLocks/>
          </p:cNvSpPr>
          <p:nvPr/>
        </p:nvSpPr>
        <p:spPr>
          <a:xfrm>
            <a:off x="5181600" y="168994"/>
            <a:ext cx="68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ja-JP" sz="6000" b="1" dirty="0">
                <a:solidFill>
                  <a:srgbClr val="0070C0"/>
                </a:solidFill>
                <a:latin typeface="Hiragino Mincho Std W8" panose="02020400000000000000" pitchFamily="18" charset="-128"/>
                <a:ea typeface="Hiragino Mincho Std W8" panose="02020400000000000000" pitchFamily="18" charset="-128"/>
              </a:rPr>
              <a:t>Tom Hopkins</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テキスト ボックス 6">
            <a:extLst>
              <a:ext uri="{FF2B5EF4-FFF2-40B4-BE49-F238E27FC236}">
                <a16:creationId xmlns:a16="http://schemas.microsoft.com/office/drawing/2014/main" id="{08B099E0-E44F-96F7-764A-3A8A41358E21}"/>
              </a:ext>
            </a:extLst>
          </p:cNvPr>
          <p:cNvSpPr txBox="1"/>
          <p:nvPr/>
        </p:nvSpPr>
        <p:spPr>
          <a:xfrm>
            <a:off x="7109706" y="1437407"/>
            <a:ext cx="4791074" cy="1200329"/>
          </a:xfrm>
          <a:prstGeom prst="rect">
            <a:avLst/>
          </a:prstGeom>
          <a:noFill/>
        </p:spPr>
        <p:txBody>
          <a:bodyPr wrap="square">
            <a:spAutoFit/>
          </a:bodyPr>
          <a:lstStyle/>
          <a:p>
            <a:pPr algn="r"/>
            <a:r>
              <a:rPr lang="ja-JP" altLang="en-US" sz="3600" b="1">
                <a:latin typeface="Hiragino Sans W6" panose="020B0400000000000000" pitchFamily="34" charset="-128"/>
                <a:ea typeface="Hiragino Sans W6" panose="020B0400000000000000" pitchFamily="34" charset="-128"/>
              </a:rPr>
              <a:t>米国の伝説のトップ</a:t>
            </a:r>
            <a:endParaRPr lang="en-US" altLang="ja-JP" sz="3600" b="1" dirty="0">
              <a:latin typeface="Hiragino Sans W6" panose="020B0400000000000000" pitchFamily="34" charset="-128"/>
              <a:ea typeface="Hiragino Sans W6" panose="020B0400000000000000" pitchFamily="34" charset="-128"/>
            </a:endParaRPr>
          </a:p>
          <a:p>
            <a:pPr algn="r"/>
            <a:r>
              <a:rPr lang="ja-JP" altLang="en-US" sz="3600" b="1">
                <a:latin typeface="Hiragino Sans W6" panose="020B0400000000000000" pitchFamily="34" charset="-128"/>
                <a:ea typeface="Hiragino Sans W6" panose="020B0400000000000000" pitchFamily="34" charset="-128"/>
              </a:rPr>
              <a:t>セールストレーナー</a:t>
            </a:r>
          </a:p>
        </p:txBody>
      </p:sp>
      <p:sp>
        <p:nvSpPr>
          <p:cNvPr id="8" name="テキスト ボックス 7">
            <a:extLst>
              <a:ext uri="{FF2B5EF4-FFF2-40B4-BE49-F238E27FC236}">
                <a16:creationId xmlns:a16="http://schemas.microsoft.com/office/drawing/2014/main" id="{A8732276-E9FA-2A47-30BB-03DFAF2DCD68}"/>
              </a:ext>
            </a:extLst>
          </p:cNvPr>
          <p:cNvSpPr txBox="1"/>
          <p:nvPr/>
        </p:nvSpPr>
        <p:spPr>
          <a:xfrm>
            <a:off x="4895850" y="3109352"/>
            <a:ext cx="7112374" cy="3416320"/>
          </a:xfrm>
          <a:prstGeom prst="rect">
            <a:avLst/>
          </a:prstGeom>
          <a:noFill/>
        </p:spPr>
        <p:txBody>
          <a:bodyPr wrap="square">
            <a:spAutoFit/>
          </a:bodyPr>
          <a:lstStyle/>
          <a:p>
            <a:pPr marL="285750" indent="-285750">
              <a:buFont typeface="Arial" panose="020B0604020202020204" pitchFamily="34" charset="0"/>
              <a:buChar char="•"/>
            </a:pPr>
            <a:r>
              <a:rPr lang="ja-JP" altLang="en-US" sz="2400" b="1">
                <a:effectLst>
                  <a:glow rad="71284">
                    <a:schemeClr val="bg1"/>
                  </a:glow>
                </a:effectLst>
                <a:latin typeface="Hiragino Sans W6" panose="020B0400000000000000" pitchFamily="34" charset="-128"/>
                <a:ea typeface="Hiragino Sans W6" panose="020B0400000000000000" pitchFamily="34" charset="-128"/>
              </a:rPr>
              <a:t>３年連続カルフォルニア州の住宅販売No.１</a:t>
            </a:r>
          </a:p>
          <a:p>
            <a:pPr marL="285750" indent="-285750">
              <a:buFont typeface="Arial" panose="020B0604020202020204" pitchFamily="34" charset="0"/>
              <a:buChar char="•"/>
            </a:pPr>
            <a:endParaRPr lang="ja-JP" altLang="en-US" sz="2400" b="1">
              <a:effectLst>
                <a:glow rad="71284">
                  <a:schemeClr val="bg1"/>
                </a:glow>
              </a:effectLst>
              <a:latin typeface="Hiragino Sans W6" panose="020B0400000000000000" pitchFamily="34" charset="-128"/>
              <a:ea typeface="Hiragino Sans W6" panose="020B0400000000000000" pitchFamily="34" charset="-128"/>
            </a:endParaRPr>
          </a:p>
          <a:p>
            <a:pPr marL="285750" indent="-285750">
              <a:buFont typeface="Arial" panose="020B0604020202020204" pitchFamily="34" charset="0"/>
              <a:buChar char="•"/>
            </a:pPr>
            <a:r>
              <a:rPr lang="ja-JP" altLang="en-US" sz="2400" b="1">
                <a:effectLst>
                  <a:glow rad="71284">
                    <a:schemeClr val="bg1"/>
                  </a:glow>
                </a:effectLst>
                <a:latin typeface="Hiragino Sans W6" panose="020B0400000000000000" pitchFamily="34" charset="-128"/>
                <a:ea typeface="Hiragino Sans W6" panose="020B0400000000000000" pitchFamily="34" charset="-128"/>
              </a:rPr>
              <a:t>５００万人のセールス・プロフェッショナルをトレーニング</a:t>
            </a:r>
          </a:p>
          <a:p>
            <a:pPr marL="285750" indent="-285750">
              <a:buFont typeface="Arial" panose="020B0604020202020204" pitchFamily="34" charset="0"/>
              <a:buChar char="•"/>
            </a:pPr>
            <a:endParaRPr lang="ja-JP" altLang="en-US" sz="2400" b="1">
              <a:effectLst>
                <a:glow rad="71284">
                  <a:schemeClr val="bg1"/>
                </a:glow>
              </a:effectLst>
              <a:latin typeface="Hiragino Sans W6" panose="020B0400000000000000" pitchFamily="34" charset="-128"/>
              <a:ea typeface="Hiragino Sans W6" panose="020B0400000000000000" pitchFamily="34" charset="-128"/>
            </a:endParaRPr>
          </a:p>
          <a:p>
            <a:pPr marL="285750" indent="-285750">
              <a:buFont typeface="Arial" panose="020B0604020202020204" pitchFamily="34" charset="0"/>
              <a:buChar char="•"/>
            </a:pPr>
            <a:r>
              <a:rPr lang="ja-JP" altLang="en-US" sz="2400" b="1">
                <a:effectLst>
                  <a:glow rad="71284">
                    <a:schemeClr val="bg1"/>
                  </a:glow>
                </a:effectLst>
                <a:latin typeface="Hiragino Sans W6" panose="020B0400000000000000" pitchFamily="34" charset="-128"/>
                <a:ea typeface="Hiragino Sans W6" panose="020B0400000000000000" pitchFamily="34" charset="-128"/>
              </a:rPr>
              <a:t>ベストセラー著書“How to sell”はミリオンセラー</a:t>
            </a:r>
          </a:p>
          <a:p>
            <a:pPr marL="285750" indent="-285750">
              <a:buFont typeface="Arial" panose="020B0604020202020204" pitchFamily="34" charset="0"/>
              <a:buChar char="•"/>
            </a:pPr>
            <a:endParaRPr lang="ja-JP" altLang="en-US" sz="2400" b="1">
              <a:effectLst>
                <a:glow rad="71284">
                  <a:schemeClr val="bg1"/>
                </a:glow>
              </a:effectLst>
              <a:latin typeface="Hiragino Sans W6" panose="020B0400000000000000" pitchFamily="34" charset="-128"/>
              <a:ea typeface="Hiragino Sans W6" panose="020B0400000000000000" pitchFamily="34" charset="-128"/>
            </a:endParaRPr>
          </a:p>
          <a:p>
            <a:pPr marL="285750" indent="-285750">
              <a:buFont typeface="Arial" panose="020B0604020202020204" pitchFamily="34" charset="0"/>
              <a:buChar char="•"/>
            </a:pPr>
            <a:r>
              <a:rPr lang="ja-JP" altLang="en-US" sz="2400" b="1">
                <a:effectLst>
                  <a:glow rad="71284">
                    <a:schemeClr val="bg1"/>
                  </a:glow>
                </a:effectLst>
                <a:latin typeface="Hiragino Sans W6" panose="020B0400000000000000" pitchFamily="34" charset="-128"/>
                <a:ea typeface="Hiragino Sans W6" panose="020B0400000000000000" pitchFamily="34" charset="-128"/>
              </a:rPr>
              <a:t>35,000社を指導</a:t>
            </a:r>
          </a:p>
        </p:txBody>
      </p:sp>
      <p:pic>
        <p:nvPicPr>
          <p:cNvPr id="9" name="Picture 2" descr="Tom Hopkins Bio | Premiere Speakers Bureau">
            <a:extLst>
              <a:ext uri="{FF2B5EF4-FFF2-40B4-BE49-F238E27FC236}">
                <a16:creationId xmlns:a16="http://schemas.microsoft.com/office/drawing/2014/main" id="{783B9E6F-2636-4613-9544-5CBD7C6BC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41" r="389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530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96129C-29FC-3D3C-A12C-87F8D6AEDBBE}"/>
              </a:ext>
            </a:extLst>
          </p:cNvPr>
          <p:cNvSpPr>
            <a:spLocks noGrp="1"/>
          </p:cNvSpPr>
          <p:nvPr>
            <p:ph idx="1"/>
          </p:nvPr>
        </p:nvSpPr>
        <p:spPr>
          <a:xfrm>
            <a:off x="304800" y="2362200"/>
            <a:ext cx="4819650" cy="727076"/>
          </a:xfrm>
        </p:spPr>
        <p:txBody>
          <a:bodyPr>
            <a:noAutofit/>
          </a:bodyPr>
          <a:lstStyle/>
          <a:p>
            <a:r>
              <a:rPr lang="en-US" sz="4000" b="1" dirty="0">
                <a:effectLst/>
                <a:latin typeface="Hiragino Sans W6" panose="020B0400000000000000" pitchFamily="34" charset="-128"/>
                <a:ea typeface="Hiragino Sans W6" panose="020B0400000000000000" pitchFamily="34" charset="-128"/>
                <a:cs typeface="Arial" panose="020B0604020202020204" pitchFamily="34" charset="0"/>
              </a:rPr>
              <a:t>Problem </a:t>
            </a:r>
            <a:endParaRPr lang="en-US" sz="40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endParaRPr>
          </a:p>
        </p:txBody>
      </p:sp>
      <p:sp>
        <p:nvSpPr>
          <p:cNvPr id="9" name="Title 1">
            <a:extLst>
              <a:ext uri="{FF2B5EF4-FFF2-40B4-BE49-F238E27FC236}">
                <a16:creationId xmlns:a16="http://schemas.microsoft.com/office/drawing/2014/main" id="{14FAD0B0-1AA6-BF17-57AB-17CFF6F02334}"/>
              </a:ext>
            </a:extLst>
          </p:cNvPr>
          <p:cNvSpPr txBox="1">
            <a:spLocks/>
          </p:cNvSpPr>
          <p:nvPr/>
        </p:nvSpPr>
        <p:spPr>
          <a:xfrm>
            <a:off x="161365" y="168994"/>
            <a:ext cx="11846859" cy="2059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成功する米国人リーダーが</a:t>
            </a:r>
            <a:endParaRPr lang="en-US" altLang="ja-JP" sz="6000" b="1" dirty="0">
              <a:solidFill>
                <a:srgbClr val="0070C0"/>
              </a:solidFill>
              <a:latin typeface="Hiragino Mincho Std W8" panose="02020400000000000000" pitchFamily="18" charset="-128"/>
              <a:ea typeface="Hiragino Mincho Std W8" panose="02020400000000000000" pitchFamily="18" charset="-128"/>
            </a:endParaRPr>
          </a:p>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使わない言葉１</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7203308C-B454-979F-F348-EFE31C44ED8E}"/>
              </a:ext>
            </a:extLst>
          </p:cNvPr>
          <p:cNvSpPr txBox="1">
            <a:spLocks/>
          </p:cNvSpPr>
          <p:nvPr/>
        </p:nvSpPr>
        <p:spPr>
          <a:xfrm>
            <a:off x="304800" y="356235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Price</a:t>
            </a:r>
            <a:endParaRPr lang="en-US" altLang="ja-JP" sz="40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endParaRPr>
          </a:p>
        </p:txBody>
      </p:sp>
      <p:sp>
        <p:nvSpPr>
          <p:cNvPr id="11" name="Content Placeholder 2">
            <a:extLst>
              <a:ext uri="{FF2B5EF4-FFF2-40B4-BE49-F238E27FC236}">
                <a16:creationId xmlns:a16="http://schemas.microsoft.com/office/drawing/2014/main" id="{B84CF18B-FCDB-3BCC-B417-83E5F42296F3}"/>
              </a:ext>
            </a:extLst>
          </p:cNvPr>
          <p:cNvSpPr txBox="1">
            <a:spLocks/>
          </p:cNvSpPr>
          <p:nvPr/>
        </p:nvSpPr>
        <p:spPr>
          <a:xfrm>
            <a:off x="304800" y="476250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Contract</a:t>
            </a:r>
          </a:p>
        </p:txBody>
      </p:sp>
      <p:sp>
        <p:nvSpPr>
          <p:cNvPr id="12" name="Content Placeholder 2">
            <a:extLst>
              <a:ext uri="{FF2B5EF4-FFF2-40B4-BE49-F238E27FC236}">
                <a16:creationId xmlns:a16="http://schemas.microsoft.com/office/drawing/2014/main" id="{B2688450-867A-9415-6649-75A043F0F49A}"/>
              </a:ext>
            </a:extLst>
          </p:cNvPr>
          <p:cNvSpPr txBox="1">
            <a:spLocks/>
          </p:cNvSpPr>
          <p:nvPr/>
        </p:nvSpPr>
        <p:spPr>
          <a:xfrm>
            <a:off x="304800" y="596265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Sign</a:t>
            </a:r>
          </a:p>
        </p:txBody>
      </p:sp>
      <p:sp>
        <p:nvSpPr>
          <p:cNvPr id="13" name="Content Placeholder 2">
            <a:extLst>
              <a:ext uri="{FF2B5EF4-FFF2-40B4-BE49-F238E27FC236}">
                <a16:creationId xmlns:a16="http://schemas.microsoft.com/office/drawing/2014/main" id="{90E5B7F4-A46F-2CD8-0783-7261F3755DBF}"/>
              </a:ext>
            </a:extLst>
          </p:cNvPr>
          <p:cNvSpPr txBox="1">
            <a:spLocks/>
          </p:cNvSpPr>
          <p:nvPr/>
        </p:nvSpPr>
        <p:spPr>
          <a:xfrm>
            <a:off x="5429250" y="236220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FF0000"/>
                </a:solidFill>
                <a:latin typeface="Hiragino Sans W6" panose="020B0400000000000000" pitchFamily="34" charset="-128"/>
                <a:ea typeface="Hiragino Sans W6" panose="020B0400000000000000" pitchFamily="34" charset="-128"/>
                <a:cs typeface="Arial" panose="020B0604020202020204" pitchFamily="34" charset="0"/>
              </a:rPr>
              <a:t>challenge</a:t>
            </a:r>
          </a:p>
        </p:txBody>
      </p:sp>
      <p:sp>
        <p:nvSpPr>
          <p:cNvPr id="14" name="Content Placeholder 2">
            <a:extLst>
              <a:ext uri="{FF2B5EF4-FFF2-40B4-BE49-F238E27FC236}">
                <a16:creationId xmlns:a16="http://schemas.microsoft.com/office/drawing/2014/main" id="{CF16434A-F8EE-392B-D30D-488E3A609064}"/>
              </a:ext>
            </a:extLst>
          </p:cNvPr>
          <p:cNvSpPr txBox="1">
            <a:spLocks/>
          </p:cNvSpPr>
          <p:nvPr/>
        </p:nvSpPr>
        <p:spPr>
          <a:xfrm>
            <a:off x="5429250" y="356235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total </a:t>
            </a:r>
            <a:r>
              <a:rPr lang="en-US" altLang="ja-JP" sz="40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rPr>
              <a:t>investment</a:t>
            </a:r>
          </a:p>
        </p:txBody>
      </p:sp>
      <p:sp>
        <p:nvSpPr>
          <p:cNvPr id="15" name="Content Placeholder 2">
            <a:extLst>
              <a:ext uri="{FF2B5EF4-FFF2-40B4-BE49-F238E27FC236}">
                <a16:creationId xmlns:a16="http://schemas.microsoft.com/office/drawing/2014/main" id="{A0A9A31F-3636-50B4-25A5-584DC300F68D}"/>
              </a:ext>
            </a:extLst>
          </p:cNvPr>
          <p:cNvSpPr txBox="1">
            <a:spLocks/>
          </p:cNvSpPr>
          <p:nvPr/>
        </p:nvSpPr>
        <p:spPr>
          <a:xfrm>
            <a:off x="5429250" y="4762500"/>
            <a:ext cx="67627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3200" b="1" dirty="0">
                <a:effectLst/>
                <a:latin typeface="Hiragino Sans W6" panose="020B0400000000000000" pitchFamily="34" charset="-128"/>
                <a:ea typeface="Hiragino Sans W6" panose="020B0400000000000000" pitchFamily="34" charset="-128"/>
                <a:cs typeface="Arial" panose="020B0604020202020204" pitchFamily="34" charset="0"/>
              </a:rPr>
              <a:t>paperwork, </a:t>
            </a:r>
            <a:r>
              <a:rPr lang="en-US" altLang="ja-JP" sz="32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rPr>
              <a:t>agreement</a:t>
            </a:r>
            <a:endParaRPr lang="en-US" altLang="ja-JP" sz="3200" b="1" dirty="0">
              <a:effectLst/>
              <a:latin typeface="Hiragino Sans W6" panose="020B0400000000000000" pitchFamily="34" charset="-128"/>
              <a:ea typeface="Hiragino Sans W6" panose="020B0400000000000000" pitchFamily="34" charset="-128"/>
              <a:cs typeface="Arial" panose="020B0604020202020204" pitchFamily="34" charset="0"/>
            </a:endParaRPr>
          </a:p>
        </p:txBody>
      </p:sp>
      <p:sp>
        <p:nvSpPr>
          <p:cNvPr id="16" name="Content Placeholder 2">
            <a:extLst>
              <a:ext uri="{FF2B5EF4-FFF2-40B4-BE49-F238E27FC236}">
                <a16:creationId xmlns:a16="http://schemas.microsoft.com/office/drawing/2014/main" id="{A11B7ECD-6E21-7343-0D33-DC30D2AE9A7B}"/>
              </a:ext>
            </a:extLst>
          </p:cNvPr>
          <p:cNvSpPr txBox="1">
            <a:spLocks/>
          </p:cNvSpPr>
          <p:nvPr/>
        </p:nvSpPr>
        <p:spPr>
          <a:xfrm>
            <a:off x="5429250" y="5962650"/>
            <a:ext cx="64579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32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rPr>
              <a:t>endorse</a:t>
            </a:r>
            <a:r>
              <a:rPr lang="en-US" altLang="ja-JP" sz="3200" b="1" dirty="0">
                <a:effectLst/>
                <a:latin typeface="Hiragino Sans W6" panose="020B0400000000000000" pitchFamily="34" charset="-128"/>
                <a:ea typeface="Hiragino Sans W6" panose="020B0400000000000000" pitchFamily="34" charset="-128"/>
                <a:cs typeface="Arial" panose="020B0604020202020204" pitchFamily="34" charset="0"/>
              </a:rPr>
              <a:t>, approve, authorize</a:t>
            </a:r>
          </a:p>
        </p:txBody>
      </p:sp>
    </p:spTree>
    <p:extLst>
      <p:ext uri="{BB962C8B-B14F-4D97-AF65-F5344CB8AC3E}">
        <p14:creationId xmlns:p14="http://schemas.microsoft.com/office/powerpoint/2010/main" val="143559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1" grpId="0"/>
      <p:bldP spid="12" grpId="0"/>
      <p:bldP spid="13" grpId="0"/>
      <p:bldP spid="14"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45BAD715-28DB-1D15-1EDF-61D5A674E833}"/>
              </a:ext>
            </a:extLst>
          </p:cNvPr>
          <p:cNvSpPr>
            <a:spLocks noGrp="1"/>
          </p:cNvSpPr>
          <p:nvPr>
            <p:ph idx="1"/>
          </p:nvPr>
        </p:nvSpPr>
        <p:spPr>
          <a:xfrm>
            <a:off x="304800" y="2362200"/>
            <a:ext cx="4819650" cy="727076"/>
          </a:xfrm>
        </p:spPr>
        <p:txBody>
          <a:bodyPr>
            <a:noAutofit/>
          </a:bodyPr>
          <a:lstStyle/>
          <a:p>
            <a:r>
              <a:rPr lang="en-US" sz="4000" b="1" dirty="0">
                <a:effectLst/>
                <a:latin typeface="Hiragino Sans W6" panose="020B0400000000000000" pitchFamily="34" charset="-128"/>
                <a:ea typeface="Hiragino Sans W6" panose="020B0400000000000000" pitchFamily="34" charset="-128"/>
                <a:cs typeface="Arial" panose="020B0604020202020204" pitchFamily="34" charset="0"/>
              </a:rPr>
              <a:t>Mortgage</a:t>
            </a:r>
            <a:endParaRPr lang="en-US" sz="40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endParaRPr>
          </a:p>
        </p:txBody>
      </p:sp>
      <p:sp>
        <p:nvSpPr>
          <p:cNvPr id="31" name="Content Placeholder 2">
            <a:extLst>
              <a:ext uri="{FF2B5EF4-FFF2-40B4-BE49-F238E27FC236}">
                <a16:creationId xmlns:a16="http://schemas.microsoft.com/office/drawing/2014/main" id="{D27A6668-8386-51D1-73A0-A8BEB0893B76}"/>
              </a:ext>
            </a:extLst>
          </p:cNvPr>
          <p:cNvSpPr txBox="1">
            <a:spLocks/>
          </p:cNvSpPr>
          <p:nvPr/>
        </p:nvSpPr>
        <p:spPr>
          <a:xfrm>
            <a:off x="304800" y="3261915"/>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Down payment</a:t>
            </a:r>
            <a:endParaRPr lang="en-US" altLang="ja-JP" sz="4000" b="1" dirty="0">
              <a:solidFill>
                <a:srgbClr val="FF0000"/>
              </a:solidFill>
              <a:effectLst/>
              <a:latin typeface="Hiragino Sans W6" panose="020B0400000000000000" pitchFamily="34" charset="-128"/>
              <a:ea typeface="Hiragino Sans W6" panose="020B0400000000000000" pitchFamily="34" charset="-128"/>
              <a:cs typeface="Arial" panose="020B0604020202020204" pitchFamily="34" charset="0"/>
            </a:endParaRPr>
          </a:p>
        </p:txBody>
      </p:sp>
      <p:sp>
        <p:nvSpPr>
          <p:cNvPr id="32" name="Content Placeholder 2">
            <a:extLst>
              <a:ext uri="{FF2B5EF4-FFF2-40B4-BE49-F238E27FC236}">
                <a16:creationId xmlns:a16="http://schemas.microsoft.com/office/drawing/2014/main" id="{8B377A98-6196-5575-AA29-3104741F3BB8}"/>
              </a:ext>
            </a:extLst>
          </p:cNvPr>
          <p:cNvSpPr txBox="1">
            <a:spLocks/>
          </p:cNvSpPr>
          <p:nvPr/>
        </p:nvSpPr>
        <p:spPr>
          <a:xfrm>
            <a:off x="304800" y="4161630"/>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Buy</a:t>
            </a:r>
          </a:p>
        </p:txBody>
      </p:sp>
      <p:sp>
        <p:nvSpPr>
          <p:cNvPr id="33" name="Content Placeholder 2">
            <a:extLst>
              <a:ext uri="{FF2B5EF4-FFF2-40B4-BE49-F238E27FC236}">
                <a16:creationId xmlns:a16="http://schemas.microsoft.com/office/drawing/2014/main" id="{3A1FFA20-810C-4231-E8F3-83B4E14315AF}"/>
              </a:ext>
            </a:extLst>
          </p:cNvPr>
          <p:cNvSpPr txBox="1">
            <a:spLocks/>
          </p:cNvSpPr>
          <p:nvPr/>
        </p:nvSpPr>
        <p:spPr>
          <a:xfrm>
            <a:off x="304800" y="5061345"/>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Sell or sold </a:t>
            </a:r>
          </a:p>
        </p:txBody>
      </p:sp>
      <p:sp>
        <p:nvSpPr>
          <p:cNvPr id="34" name="Content Placeholder 2">
            <a:extLst>
              <a:ext uri="{FF2B5EF4-FFF2-40B4-BE49-F238E27FC236}">
                <a16:creationId xmlns:a16="http://schemas.microsoft.com/office/drawing/2014/main" id="{1E7A589A-E213-7668-1B83-B3786360A7D6}"/>
              </a:ext>
            </a:extLst>
          </p:cNvPr>
          <p:cNvSpPr txBox="1">
            <a:spLocks/>
          </p:cNvSpPr>
          <p:nvPr/>
        </p:nvSpPr>
        <p:spPr>
          <a:xfrm>
            <a:off x="5429250" y="2362200"/>
            <a:ext cx="60007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Hiragino Sans W6" panose="020B0400000000000000" pitchFamily="34" charset="-128"/>
                <a:ea typeface="Hiragino Sans W6" panose="020B0400000000000000" pitchFamily="34" charset="-128"/>
                <a:cs typeface="Arial" panose="020B0604020202020204" pitchFamily="34" charset="0"/>
              </a:rPr>
              <a:t>monthly investment</a:t>
            </a:r>
          </a:p>
        </p:txBody>
      </p:sp>
      <p:sp>
        <p:nvSpPr>
          <p:cNvPr id="35" name="Content Placeholder 2">
            <a:extLst>
              <a:ext uri="{FF2B5EF4-FFF2-40B4-BE49-F238E27FC236}">
                <a16:creationId xmlns:a16="http://schemas.microsoft.com/office/drawing/2014/main" id="{805BA761-B081-9239-4880-C60E89599AA7}"/>
              </a:ext>
            </a:extLst>
          </p:cNvPr>
          <p:cNvSpPr txBox="1">
            <a:spLocks/>
          </p:cNvSpPr>
          <p:nvPr/>
        </p:nvSpPr>
        <p:spPr>
          <a:xfrm>
            <a:off x="5429250" y="3270746"/>
            <a:ext cx="64579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initial investment</a:t>
            </a:r>
          </a:p>
        </p:txBody>
      </p:sp>
      <p:sp>
        <p:nvSpPr>
          <p:cNvPr id="36" name="Content Placeholder 2">
            <a:extLst>
              <a:ext uri="{FF2B5EF4-FFF2-40B4-BE49-F238E27FC236}">
                <a16:creationId xmlns:a16="http://schemas.microsoft.com/office/drawing/2014/main" id="{8EA60339-E68B-F1C6-08E1-E115659F79FB}"/>
              </a:ext>
            </a:extLst>
          </p:cNvPr>
          <p:cNvSpPr txBox="1">
            <a:spLocks/>
          </p:cNvSpPr>
          <p:nvPr/>
        </p:nvSpPr>
        <p:spPr>
          <a:xfrm>
            <a:off x="5429250" y="4179292"/>
            <a:ext cx="67627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own</a:t>
            </a:r>
          </a:p>
        </p:txBody>
      </p:sp>
      <p:sp>
        <p:nvSpPr>
          <p:cNvPr id="37" name="Content Placeholder 2">
            <a:extLst>
              <a:ext uri="{FF2B5EF4-FFF2-40B4-BE49-F238E27FC236}">
                <a16:creationId xmlns:a16="http://schemas.microsoft.com/office/drawing/2014/main" id="{2C09C73B-B172-BA46-FAA7-310935B4A142}"/>
              </a:ext>
            </a:extLst>
          </p:cNvPr>
          <p:cNvSpPr txBox="1">
            <a:spLocks/>
          </p:cNvSpPr>
          <p:nvPr/>
        </p:nvSpPr>
        <p:spPr>
          <a:xfrm>
            <a:off x="5429250" y="5144987"/>
            <a:ext cx="72580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2400" b="1" dirty="0">
                <a:effectLst/>
                <a:latin typeface="Hiragino Sans W6" panose="020B0400000000000000" pitchFamily="34" charset="-128"/>
                <a:ea typeface="Hiragino Sans W6" panose="020B0400000000000000" pitchFamily="34" charset="-128"/>
                <a:cs typeface="Arial" panose="020B0604020202020204" pitchFamily="34" charset="0"/>
              </a:rPr>
              <a:t>get them involved, help them acquired</a:t>
            </a:r>
          </a:p>
        </p:txBody>
      </p:sp>
      <p:sp>
        <p:nvSpPr>
          <p:cNvPr id="38" name="Title 1">
            <a:extLst>
              <a:ext uri="{FF2B5EF4-FFF2-40B4-BE49-F238E27FC236}">
                <a16:creationId xmlns:a16="http://schemas.microsoft.com/office/drawing/2014/main" id="{428A25E9-5377-CB13-5AE3-FED7F33989DC}"/>
              </a:ext>
            </a:extLst>
          </p:cNvPr>
          <p:cNvSpPr txBox="1">
            <a:spLocks/>
          </p:cNvSpPr>
          <p:nvPr/>
        </p:nvSpPr>
        <p:spPr>
          <a:xfrm>
            <a:off x="161365" y="168994"/>
            <a:ext cx="11846859" cy="2059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成功する米国人リーダーが</a:t>
            </a:r>
            <a:endParaRPr lang="en-US" altLang="ja-JP" sz="6000" b="1" dirty="0">
              <a:solidFill>
                <a:srgbClr val="0070C0"/>
              </a:solidFill>
              <a:latin typeface="Hiragino Mincho Std W8" panose="02020400000000000000" pitchFamily="18" charset="-128"/>
              <a:ea typeface="Hiragino Mincho Std W8" panose="02020400000000000000" pitchFamily="18" charset="-128"/>
            </a:endParaRPr>
          </a:p>
          <a:p>
            <a:pPr algn="ctr"/>
            <a:r>
              <a:rPr lang="ja-JP" altLang="en-US" sz="6000" b="1">
                <a:solidFill>
                  <a:srgbClr val="0070C0"/>
                </a:solidFill>
                <a:latin typeface="Hiragino Mincho Std W8" panose="02020400000000000000" pitchFamily="18" charset="-128"/>
                <a:ea typeface="Hiragino Mincho Std W8" panose="02020400000000000000" pitchFamily="18" charset="-128"/>
              </a:rPr>
              <a:t>使わない言葉２</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39" name="Content Placeholder 2">
            <a:extLst>
              <a:ext uri="{FF2B5EF4-FFF2-40B4-BE49-F238E27FC236}">
                <a16:creationId xmlns:a16="http://schemas.microsoft.com/office/drawing/2014/main" id="{BBF403CF-84AF-E7F0-6BAD-773323594E80}"/>
              </a:ext>
            </a:extLst>
          </p:cNvPr>
          <p:cNvSpPr txBox="1">
            <a:spLocks/>
          </p:cNvSpPr>
          <p:nvPr/>
        </p:nvSpPr>
        <p:spPr>
          <a:xfrm>
            <a:off x="304800" y="5961062"/>
            <a:ext cx="48196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Objection</a:t>
            </a:r>
          </a:p>
        </p:txBody>
      </p:sp>
      <p:sp>
        <p:nvSpPr>
          <p:cNvPr id="40" name="Content Placeholder 2">
            <a:extLst>
              <a:ext uri="{FF2B5EF4-FFF2-40B4-BE49-F238E27FC236}">
                <a16:creationId xmlns:a16="http://schemas.microsoft.com/office/drawing/2014/main" id="{046A3347-2ECC-A487-B980-CAC3869B317B}"/>
              </a:ext>
            </a:extLst>
          </p:cNvPr>
          <p:cNvSpPr txBox="1">
            <a:spLocks/>
          </p:cNvSpPr>
          <p:nvPr/>
        </p:nvSpPr>
        <p:spPr>
          <a:xfrm>
            <a:off x="5429250" y="5996383"/>
            <a:ext cx="6457950" cy="72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4000" b="1" dirty="0">
                <a:effectLst/>
                <a:latin typeface="Hiragino Sans W6" panose="020B0400000000000000" pitchFamily="34" charset="-128"/>
                <a:ea typeface="Hiragino Sans W6" panose="020B0400000000000000" pitchFamily="34" charset="-128"/>
                <a:cs typeface="Arial" panose="020B0604020202020204" pitchFamily="34" charset="0"/>
              </a:rPr>
              <a:t>area of concern</a:t>
            </a:r>
          </a:p>
        </p:txBody>
      </p:sp>
    </p:spTree>
    <p:extLst>
      <p:ext uri="{BB962C8B-B14F-4D97-AF65-F5344CB8AC3E}">
        <p14:creationId xmlns:p14="http://schemas.microsoft.com/office/powerpoint/2010/main" val="225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0">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900" decel="100000" fill="hold"/>
                                        <p:tgtEl>
                                          <p:spTgt spid="3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900" decel="100000" fill="hold"/>
                                        <p:tgtEl>
                                          <p:spTgt spid="3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900" decel="100000" fill="hold"/>
                                        <p:tgtEl>
                                          <p:spTgt spid="3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900" decel="100000" fill="hold"/>
                                        <p:tgtEl>
                                          <p:spTgt spid="3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900" decel="100000" fill="hold"/>
                                        <p:tgtEl>
                                          <p:spTgt spid="3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900" decel="100000" fill="hold"/>
                                        <p:tgtEl>
                                          <p:spTgt spid="33"/>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900" decel="100000" fill="hold"/>
                                        <p:tgtEl>
                                          <p:spTgt spid="3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anim calcmode="lin" valueType="num">
                                      <p:cBhvr>
                                        <p:cTn id="72" dur="1000" fill="hold"/>
                                        <p:tgtEl>
                                          <p:spTgt spid="39"/>
                                        </p:tgtEl>
                                        <p:attrNameLst>
                                          <p:attrName>ppt_x</p:attrName>
                                        </p:attrNameLst>
                                      </p:cBhvr>
                                      <p:tavLst>
                                        <p:tav tm="0">
                                          <p:val>
                                            <p:strVal val="#ppt_x"/>
                                          </p:val>
                                        </p:tav>
                                        <p:tav tm="100000">
                                          <p:val>
                                            <p:strVal val="#ppt_x"/>
                                          </p:val>
                                        </p:tav>
                                      </p:tavLst>
                                    </p:anim>
                                    <p:anim calcmode="lin" valueType="num">
                                      <p:cBhvr>
                                        <p:cTn id="73" dur="900" decel="100000" fill="hold"/>
                                        <p:tgtEl>
                                          <p:spTgt spid="39"/>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1000"/>
                                        <p:tgtEl>
                                          <p:spTgt spid="40"/>
                                        </p:tgtEl>
                                      </p:cBhvr>
                                    </p:animEffect>
                                    <p:anim calcmode="lin" valueType="num">
                                      <p:cBhvr>
                                        <p:cTn id="80" dur="1000" fill="hold"/>
                                        <p:tgtEl>
                                          <p:spTgt spid="40"/>
                                        </p:tgtEl>
                                        <p:attrNameLst>
                                          <p:attrName>ppt_x</p:attrName>
                                        </p:attrNameLst>
                                      </p:cBhvr>
                                      <p:tavLst>
                                        <p:tav tm="0">
                                          <p:val>
                                            <p:strVal val="#ppt_x"/>
                                          </p:val>
                                        </p:tav>
                                        <p:tav tm="100000">
                                          <p:val>
                                            <p:strVal val="#ppt_x"/>
                                          </p:val>
                                        </p:tav>
                                      </p:tavLst>
                                    </p:anim>
                                    <p:anim calcmode="lin" valueType="num">
                                      <p:cBhvr>
                                        <p:cTn id="81" dur="900" decel="100000" fill="hold"/>
                                        <p:tgtEl>
                                          <p:spTgt spid="40"/>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1" grpId="0"/>
      <p:bldP spid="32" grpId="0"/>
      <p:bldP spid="33" grpId="0"/>
      <p:bldP spid="34" grpId="0"/>
      <p:bldP spid="35" grpId="0"/>
      <p:bldP spid="36" grpId="0"/>
      <p:bldP spid="37" grpId="0"/>
      <p:bldP spid="39" grpId="0"/>
      <p:bldP spid="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 Brent Bozell III - Young America's Foundation">
            <a:extLst>
              <a:ext uri="{FF2B5EF4-FFF2-40B4-BE49-F238E27FC236}">
                <a16:creationId xmlns:a16="http://schemas.microsoft.com/office/drawing/2014/main" id="{AE4DD8E4-1BFD-8A8F-4A7B-50639F894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4" r="1527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968A6AD-FE8D-A1C5-6C78-ABCD274AD55C}"/>
              </a:ext>
            </a:extLst>
          </p:cNvPr>
          <p:cNvSpPr txBox="1">
            <a:spLocks/>
          </p:cNvSpPr>
          <p:nvPr/>
        </p:nvSpPr>
        <p:spPr>
          <a:xfrm>
            <a:off x="402508" y="2329110"/>
            <a:ext cx="4327753" cy="1793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Brent</a:t>
            </a:r>
          </a:p>
          <a:p>
            <a:r>
              <a:rPr lang="en-US" sz="6000" b="1" dirty="0" err="1">
                <a:solidFill>
                  <a:srgbClr val="0070C0"/>
                </a:solidFill>
                <a:latin typeface="Hiragino Mincho Std W8" panose="02020400000000000000" pitchFamily="18" charset="-128"/>
                <a:ea typeface="Hiragino Mincho Std W8" panose="02020400000000000000" pitchFamily="18" charset="-128"/>
              </a:rPr>
              <a:t>Bozell</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テキスト ボックス 9">
            <a:extLst>
              <a:ext uri="{FF2B5EF4-FFF2-40B4-BE49-F238E27FC236}">
                <a16:creationId xmlns:a16="http://schemas.microsoft.com/office/drawing/2014/main" id="{73935DC4-7DDB-CF49-54EE-5E4AFFB93506}"/>
              </a:ext>
            </a:extLst>
          </p:cNvPr>
          <p:cNvSpPr txBox="1"/>
          <p:nvPr/>
        </p:nvSpPr>
        <p:spPr>
          <a:xfrm>
            <a:off x="402508" y="4276914"/>
            <a:ext cx="6234740" cy="1077218"/>
          </a:xfrm>
          <a:prstGeom prst="rect">
            <a:avLst/>
          </a:prstGeom>
          <a:noFill/>
        </p:spPr>
        <p:txBody>
          <a:bodyPr wrap="square">
            <a:spAutoFit/>
          </a:bodyPr>
          <a:lstStyle/>
          <a:p>
            <a:r>
              <a:rPr lang="ja-JP" altLang="en-US" sz="3200" b="1">
                <a:latin typeface="Hiragino Sans W6" panose="020B0400000000000000" pitchFamily="34" charset="-128"/>
                <a:ea typeface="Hiragino Sans W6" panose="020B0400000000000000" pitchFamily="34" charset="-128"/>
              </a:rPr>
              <a:t>米メディア</a:t>
            </a:r>
            <a:br>
              <a:rPr lang="ja-JP" altLang="en-US" sz="3200" b="1">
                <a:latin typeface="Hiragino Sans W6" panose="020B0400000000000000" pitchFamily="34" charset="-128"/>
                <a:ea typeface="Hiragino Sans W6" panose="020B0400000000000000" pitchFamily="34" charset="-128"/>
              </a:rPr>
            </a:br>
            <a:r>
              <a:rPr lang="ja-JP" altLang="en-US" sz="3200" b="1">
                <a:latin typeface="Hiragino Sans W6" panose="020B0400000000000000" pitchFamily="34" charset="-128"/>
                <a:ea typeface="Hiragino Sans W6" panose="020B0400000000000000" pitchFamily="34" charset="-128"/>
              </a:rPr>
              <a:t>研究所の大物</a:t>
            </a:r>
            <a:endParaRPr lang="en-US" altLang="ja-JP" sz="3200" b="1" dirty="0">
              <a:latin typeface="Hiragino Sans W6" panose="020B0400000000000000" pitchFamily="34" charset="-128"/>
              <a:ea typeface="Hiragino Sans W6" panose="020B0400000000000000" pitchFamily="34" charset="-128"/>
            </a:endParaRPr>
          </a:p>
        </p:txBody>
      </p:sp>
      <p:sp>
        <p:nvSpPr>
          <p:cNvPr id="11" name="Title 1">
            <a:extLst>
              <a:ext uri="{FF2B5EF4-FFF2-40B4-BE49-F238E27FC236}">
                <a16:creationId xmlns:a16="http://schemas.microsoft.com/office/drawing/2014/main" id="{AA005C41-F795-EE92-4939-1A1DF7CD84FD}"/>
              </a:ext>
            </a:extLst>
          </p:cNvPr>
          <p:cNvSpPr txBox="1">
            <a:spLocks/>
          </p:cNvSpPr>
          <p:nvPr/>
        </p:nvSpPr>
        <p:spPr>
          <a:xfrm>
            <a:off x="402508" y="1623686"/>
            <a:ext cx="5558677" cy="7737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3200" b="1" dirty="0">
                <a:solidFill>
                  <a:srgbClr val="0070C0"/>
                </a:solidFill>
                <a:latin typeface="Hiragino Mincho Std W8" panose="02020400000000000000" pitchFamily="18" charset="-128"/>
                <a:ea typeface="Hiragino Mincho Std W8" panose="02020400000000000000" pitchFamily="18" charset="-128"/>
              </a:rPr>
              <a:t>Media Research Center </a:t>
            </a:r>
          </a:p>
        </p:txBody>
      </p:sp>
    </p:spTree>
    <p:extLst>
      <p:ext uri="{BB962C8B-B14F-4D97-AF65-F5344CB8AC3E}">
        <p14:creationId xmlns:p14="http://schemas.microsoft.com/office/powerpoint/2010/main" val="3524917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320936-84FC-9CEF-45C9-4531BCCD6CD4}"/>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選挙を盗んだのは”メディア”だ</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4" name="オンライン メディア 3" descr="ワシントンDCのCPACインタビュー「選挙はメディアが報道しないことでXXまれたのだ」">
            <a:hlinkClick r:id="" action="ppaction://media"/>
            <a:extLst>
              <a:ext uri="{FF2B5EF4-FFF2-40B4-BE49-F238E27FC236}">
                <a16:creationId xmlns:a16="http://schemas.microsoft.com/office/drawing/2014/main" id="{C8E7BDB8-2814-6C5F-C648-808AAE6A7A0A}"/>
              </a:ext>
            </a:extLst>
          </p:cNvPr>
          <p:cNvPicPr>
            <a:picLocks noRot="1" noChangeAspect="1"/>
          </p:cNvPicPr>
          <p:nvPr>
            <a:videoFile r:link="rId1"/>
          </p:nvPr>
        </p:nvPicPr>
        <p:blipFill>
          <a:blip r:embed="rId3"/>
          <a:stretch>
            <a:fillRect/>
          </a:stretch>
        </p:blipFill>
        <p:spPr>
          <a:xfrm>
            <a:off x="1492882" y="1468432"/>
            <a:ext cx="9206236" cy="5201524"/>
          </a:xfrm>
          <a:prstGeom prst="rect">
            <a:avLst/>
          </a:prstGeom>
        </p:spPr>
      </p:pic>
    </p:spTree>
    <p:extLst>
      <p:ext uri="{BB962C8B-B14F-4D97-AF65-F5344CB8AC3E}">
        <p14:creationId xmlns:p14="http://schemas.microsoft.com/office/powerpoint/2010/main" val="42559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4D9E0F1-F317-6368-F505-1B9DDF59A09C}"/>
              </a:ext>
            </a:extLst>
          </p:cNvPr>
          <p:cNvSpPr txBox="1">
            <a:spLocks/>
          </p:cNvSpPr>
          <p:nvPr/>
        </p:nvSpPr>
        <p:spPr>
          <a:xfrm>
            <a:off x="-205068" y="188044"/>
            <a:ext cx="12602135" cy="1957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5200" b="1" dirty="0">
                <a:solidFill>
                  <a:srgbClr val="0070C0"/>
                </a:solidFill>
                <a:latin typeface="Hiragino Mincho Std W8" panose="02020400000000000000" pitchFamily="18" charset="-128"/>
                <a:ea typeface="Hiragino Mincho Std W8" panose="02020400000000000000" pitchFamily="18" charset="-128"/>
              </a:rPr>
              <a:t>LGBTQ</a:t>
            </a:r>
            <a:r>
              <a:rPr lang="ja-JP" altLang="en-US" sz="5200" b="1">
                <a:solidFill>
                  <a:srgbClr val="0070C0"/>
                </a:solidFill>
                <a:latin typeface="Hiragino Mincho Std W8" panose="02020400000000000000" pitchFamily="18" charset="-128"/>
                <a:ea typeface="Hiragino Mincho Std W8" panose="02020400000000000000" pitchFamily="18" charset="-128"/>
              </a:rPr>
              <a:t>クレージーの</a:t>
            </a:r>
            <a:endParaRPr lang="en-US" altLang="ja-JP" sz="5200" b="1" dirty="0">
              <a:solidFill>
                <a:srgbClr val="0070C0"/>
              </a:solidFill>
              <a:latin typeface="Hiragino Mincho Std W8" panose="02020400000000000000" pitchFamily="18" charset="-128"/>
              <a:ea typeface="Hiragino Mincho Std W8" panose="02020400000000000000" pitchFamily="18" charset="-128"/>
            </a:endParaRPr>
          </a:p>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現場の小学生の発言</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00E97F66-22BC-58CA-B9FC-3026D9B65E23}"/>
              </a:ext>
            </a:extLst>
          </p:cNvPr>
          <p:cNvSpPr>
            <a:spLocks noGrp="1"/>
          </p:cNvSpPr>
          <p:nvPr>
            <p:ph idx="1"/>
          </p:nvPr>
        </p:nvSpPr>
        <p:spPr>
          <a:xfrm>
            <a:off x="468351" y="2145323"/>
            <a:ext cx="11273883" cy="1957279"/>
          </a:xfrm>
        </p:spPr>
        <p:txBody>
          <a:bodyPr>
            <a:normAutofit/>
          </a:bodyPr>
          <a:lstStyle/>
          <a:p>
            <a:pPr>
              <a:lnSpc>
                <a:spcPct val="100000"/>
              </a:lnSpc>
            </a:pPr>
            <a:r>
              <a:rPr lang="en-US" altLang="ja-JP" dirty="0">
                <a:latin typeface="Hiragino Sans W4" panose="020B0400000000000000" pitchFamily="34" charset="-128"/>
                <a:ea typeface="Hiragino Sans W4" panose="020B0400000000000000" pitchFamily="34" charset="-128"/>
              </a:rPr>
              <a:t>6th Grader Testifies About Her Experience With A Boy Who Changed In Front of Her In The Locker Room Lebanon Community School Corporation, Indiana</a:t>
            </a:r>
            <a:endParaRPr lang="en-US" altLang="ja-JP" dirty="0">
              <a:solidFill>
                <a:srgbClr val="FF0000"/>
              </a:solidFill>
              <a:latin typeface="Hiragino Sans W4" panose="020B0400000000000000" pitchFamily="34" charset="-128"/>
              <a:ea typeface="Hiragino Sans W4" panose="020B0400000000000000" pitchFamily="34" charset="-128"/>
            </a:endParaRPr>
          </a:p>
        </p:txBody>
      </p:sp>
      <p:pic>
        <p:nvPicPr>
          <p:cNvPr id="10" name="オンライン メディア 6" descr="6th Grader Testifies About Her Experience With A Boy Who Changed In Front of Her In The Locker Room">
            <a:hlinkClick r:id="" action="ppaction://media"/>
            <a:extLst>
              <a:ext uri="{FF2B5EF4-FFF2-40B4-BE49-F238E27FC236}">
                <a16:creationId xmlns:a16="http://schemas.microsoft.com/office/drawing/2014/main" id="{030C0D0C-B58D-4B52-D34C-8D93DC64FE95}"/>
              </a:ext>
            </a:extLst>
          </p:cNvPr>
          <p:cNvPicPr>
            <a:picLocks noRot="1" noChangeAspect="1"/>
          </p:cNvPicPr>
          <p:nvPr>
            <a:videoFile r:link="rId1"/>
          </p:nvPr>
        </p:nvPicPr>
        <p:blipFill>
          <a:blip r:embed="rId3"/>
          <a:stretch>
            <a:fillRect/>
          </a:stretch>
        </p:blipFill>
        <p:spPr>
          <a:xfrm>
            <a:off x="3570252" y="3815862"/>
            <a:ext cx="5051494" cy="2854094"/>
          </a:xfrm>
          <a:prstGeom prst="rect">
            <a:avLst/>
          </a:prstGeom>
        </p:spPr>
      </p:pic>
    </p:spTree>
    <p:extLst>
      <p:ext uri="{BB962C8B-B14F-4D97-AF65-F5344CB8AC3E}">
        <p14:creationId xmlns:p14="http://schemas.microsoft.com/office/powerpoint/2010/main" val="13429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4D9E0F1-F317-6368-F505-1B9DDF59A09C}"/>
              </a:ext>
            </a:extLst>
          </p:cNvPr>
          <p:cNvSpPr txBox="1">
            <a:spLocks/>
          </p:cNvSpPr>
          <p:nvPr/>
        </p:nvSpPr>
        <p:spPr>
          <a:xfrm>
            <a:off x="-205068" y="188044"/>
            <a:ext cx="12602135" cy="1957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5200" b="1" dirty="0">
                <a:solidFill>
                  <a:srgbClr val="0070C0"/>
                </a:solidFill>
                <a:latin typeface="Hiragino Mincho Std W8" panose="02020400000000000000" pitchFamily="18" charset="-128"/>
                <a:ea typeface="Hiragino Mincho Std W8" panose="02020400000000000000" pitchFamily="18" charset="-128"/>
              </a:rPr>
              <a:t>LGBTQ</a:t>
            </a:r>
            <a:r>
              <a:rPr lang="ja-JP" altLang="en-US" sz="5200" b="1">
                <a:solidFill>
                  <a:srgbClr val="0070C0"/>
                </a:solidFill>
                <a:latin typeface="Hiragino Mincho Std W8" panose="02020400000000000000" pitchFamily="18" charset="-128"/>
                <a:ea typeface="Hiragino Mincho Std W8" panose="02020400000000000000" pitchFamily="18" charset="-128"/>
              </a:rPr>
              <a:t>クレージーの</a:t>
            </a:r>
            <a:endParaRPr lang="en-US" altLang="ja-JP" sz="5200" b="1" dirty="0">
              <a:solidFill>
                <a:srgbClr val="0070C0"/>
              </a:solidFill>
              <a:latin typeface="Hiragino Mincho Std W8" panose="02020400000000000000" pitchFamily="18" charset="-128"/>
              <a:ea typeface="Hiragino Mincho Std W8" panose="02020400000000000000" pitchFamily="18" charset="-128"/>
            </a:endParaRPr>
          </a:p>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現場の小学生の発言</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3" name="Content Placeholder 2">
            <a:extLst>
              <a:ext uri="{FF2B5EF4-FFF2-40B4-BE49-F238E27FC236}">
                <a16:creationId xmlns:a16="http://schemas.microsoft.com/office/drawing/2014/main" id="{4782EC32-20B5-ED09-51BF-E0469EF8505B}"/>
              </a:ext>
            </a:extLst>
          </p:cNvPr>
          <p:cNvSpPr txBox="1">
            <a:spLocks/>
          </p:cNvSpPr>
          <p:nvPr/>
        </p:nvSpPr>
        <p:spPr>
          <a:xfrm>
            <a:off x="8141677" y="2235200"/>
            <a:ext cx="3868615" cy="4260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sz="2000" dirty="0">
                <a:latin typeface="Hiragino Sans W4" panose="020B0400000000000000" pitchFamily="34" charset="-128"/>
                <a:ea typeface="Hiragino Sans W4" panose="020B0400000000000000" pitchFamily="34" charset="-128"/>
              </a:rPr>
              <a:t>6th Grader Testifies About Her Experience With A Boy Who Changed In Front of Her In The Locker Room Lebanon Community School Corporation, Indiana</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pic>
        <p:nvPicPr>
          <p:cNvPr id="7" name="オンライン メディア 6" descr="6th Grader Testifies About Her Experience With A Boy Who Changed In Front of Her In The Locker Room">
            <a:hlinkClick r:id="" action="ppaction://media"/>
            <a:extLst>
              <a:ext uri="{FF2B5EF4-FFF2-40B4-BE49-F238E27FC236}">
                <a16:creationId xmlns:a16="http://schemas.microsoft.com/office/drawing/2014/main" id="{113B345E-02C6-F774-30B9-F30A522EA14D}"/>
              </a:ext>
            </a:extLst>
          </p:cNvPr>
          <p:cNvPicPr>
            <a:picLocks noRot="1" noChangeAspect="1"/>
          </p:cNvPicPr>
          <p:nvPr>
            <a:videoFile r:link="rId1"/>
          </p:nvPr>
        </p:nvPicPr>
        <p:blipFill>
          <a:blip r:embed="rId3"/>
          <a:stretch>
            <a:fillRect/>
          </a:stretch>
        </p:blipFill>
        <p:spPr>
          <a:xfrm>
            <a:off x="358240" y="2341861"/>
            <a:ext cx="7660345" cy="4328095"/>
          </a:xfrm>
          <a:prstGeom prst="rect">
            <a:avLst/>
          </a:prstGeom>
        </p:spPr>
      </p:pic>
    </p:spTree>
    <p:extLst>
      <p:ext uri="{BB962C8B-B14F-4D97-AF65-F5344CB8AC3E}">
        <p14:creationId xmlns:p14="http://schemas.microsoft.com/office/powerpoint/2010/main" val="248445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3AD6F7-707F-FD05-0B63-BDAAF921EA80}"/>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ファウンテン倶楽部と</a:t>
            </a:r>
            <a:r>
              <a:rPr lang="en-US" altLang="ja-JP" sz="5200" b="1" dirty="0">
                <a:solidFill>
                  <a:srgbClr val="0070C0"/>
                </a:solidFill>
                <a:latin typeface="Hiragino Mincho Std W8" panose="02020400000000000000" pitchFamily="18" charset="-128"/>
                <a:ea typeface="Hiragino Mincho Std W8" panose="02020400000000000000" pitchFamily="18" charset="-128"/>
              </a:rPr>
              <a:t>IFA</a:t>
            </a:r>
            <a:r>
              <a:rPr lang="ja-JP" altLang="en-US" sz="5200" b="1">
                <a:solidFill>
                  <a:srgbClr val="0070C0"/>
                </a:solidFill>
                <a:latin typeface="Hiragino Mincho Std W8" panose="02020400000000000000" pitchFamily="18" charset="-128"/>
                <a:ea typeface="Hiragino Mincho Std W8" panose="02020400000000000000" pitchFamily="18" charset="-128"/>
              </a:rPr>
              <a:t>会員</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4" name="Content Placeholder 2">
            <a:extLst>
              <a:ext uri="{FF2B5EF4-FFF2-40B4-BE49-F238E27FC236}">
                <a16:creationId xmlns:a16="http://schemas.microsoft.com/office/drawing/2014/main" id="{A8D12CA2-E231-7C92-B091-3AEE1CC3BC60}"/>
              </a:ext>
            </a:extLst>
          </p:cNvPr>
          <p:cNvSpPr txBox="1">
            <a:spLocks/>
          </p:cNvSpPr>
          <p:nvPr/>
        </p:nvSpPr>
        <p:spPr>
          <a:xfrm>
            <a:off x="1467104" y="2157985"/>
            <a:ext cx="3621024" cy="86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a:latin typeface="Hiragino Sans W6" panose="020B0400000000000000" pitchFamily="34" charset="-128"/>
                <a:ea typeface="Hiragino Sans W6" panose="020B0400000000000000" pitchFamily="34" charset="-128"/>
              </a:rPr>
              <a:t> 情報収集</a:t>
            </a:r>
            <a:endParaRPr lang="en-US" sz="3600" b="1">
              <a:latin typeface="Hiragino Sans W6" panose="020B0400000000000000" pitchFamily="34" charset="-128"/>
              <a:ea typeface="Hiragino Sans W6" panose="020B0400000000000000" pitchFamily="34" charset="-128"/>
            </a:endParaRPr>
          </a:p>
          <a:p>
            <a:pPr marL="0" indent="0">
              <a:buFont typeface="Arial" panose="020B0604020202020204" pitchFamily="34" charset="0"/>
              <a:buNone/>
            </a:pPr>
            <a:endParaRPr lang="en-US" b="1" dirty="0">
              <a:latin typeface="Hiragino Sans W6" panose="020B0400000000000000" pitchFamily="34" charset="-128"/>
              <a:ea typeface="Hiragino Sans W6" panose="020B0400000000000000" pitchFamily="34" charset="-128"/>
            </a:endParaRPr>
          </a:p>
        </p:txBody>
      </p:sp>
      <p:sp>
        <p:nvSpPr>
          <p:cNvPr id="5" name="TextBox 3">
            <a:extLst>
              <a:ext uri="{FF2B5EF4-FFF2-40B4-BE49-F238E27FC236}">
                <a16:creationId xmlns:a16="http://schemas.microsoft.com/office/drawing/2014/main" id="{06338D74-ABD2-8702-9E6B-ED14CDF38839}"/>
              </a:ext>
            </a:extLst>
          </p:cNvPr>
          <p:cNvSpPr txBox="1"/>
          <p:nvPr/>
        </p:nvSpPr>
        <p:spPr>
          <a:xfrm>
            <a:off x="6986018" y="2101225"/>
            <a:ext cx="3901438" cy="923330"/>
          </a:xfrm>
          <a:prstGeom prst="rect">
            <a:avLst/>
          </a:prstGeom>
          <a:noFill/>
        </p:spPr>
        <p:txBody>
          <a:bodyPr wrap="square" rtlCol="0">
            <a:spAutoFit/>
          </a:bodyPr>
          <a:lstStyle/>
          <a:p>
            <a:r>
              <a:rPr lang="en-US" sz="5400" b="1" dirty="0">
                <a:solidFill>
                  <a:schemeClr val="tx1">
                    <a:lumMod val="50000"/>
                    <a:lumOff val="50000"/>
                  </a:schemeClr>
                </a:solidFill>
                <a:latin typeface="Hiragino Sans W6" panose="020B0400000000000000" pitchFamily="34" charset="-128"/>
                <a:ea typeface="Hiragino Sans W6" panose="020B0400000000000000" pitchFamily="34" charset="-128"/>
              </a:rPr>
              <a:t>＊</a:t>
            </a:r>
            <a:r>
              <a:rPr lang="en-US" sz="5400" b="1" dirty="0" err="1">
                <a:solidFill>
                  <a:schemeClr val="tx1">
                    <a:lumMod val="50000"/>
                    <a:lumOff val="50000"/>
                  </a:schemeClr>
                </a:solidFill>
                <a:latin typeface="Hiragino Sans W6" panose="020B0400000000000000" pitchFamily="34" charset="-128"/>
                <a:ea typeface="Hiragino Sans W6" panose="020B0400000000000000" pitchFamily="34" charset="-128"/>
              </a:rPr>
              <a:t>シルバ</a:t>
            </a:r>
            <a:r>
              <a:rPr lang="en-US" sz="5400" b="1" dirty="0">
                <a:solidFill>
                  <a:schemeClr val="tx1">
                    <a:lumMod val="50000"/>
                    <a:lumOff val="50000"/>
                  </a:schemeClr>
                </a:solidFill>
                <a:latin typeface="Hiragino Sans W6" panose="020B0400000000000000" pitchFamily="34" charset="-128"/>
                <a:ea typeface="Hiragino Sans W6" panose="020B0400000000000000" pitchFamily="34" charset="-128"/>
              </a:rPr>
              <a:t>ー</a:t>
            </a:r>
          </a:p>
        </p:txBody>
      </p:sp>
      <p:sp>
        <p:nvSpPr>
          <p:cNvPr id="6" name="Content Placeholder 2">
            <a:extLst>
              <a:ext uri="{FF2B5EF4-FFF2-40B4-BE49-F238E27FC236}">
                <a16:creationId xmlns:a16="http://schemas.microsoft.com/office/drawing/2014/main" id="{60E4CDD2-D828-9D0A-DDFC-72507D8B49E2}"/>
              </a:ext>
            </a:extLst>
          </p:cNvPr>
          <p:cNvSpPr txBox="1">
            <a:spLocks/>
          </p:cNvSpPr>
          <p:nvPr/>
        </p:nvSpPr>
        <p:spPr>
          <a:xfrm>
            <a:off x="1467104" y="3652678"/>
            <a:ext cx="3621024" cy="86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400" b="1" dirty="0">
                <a:latin typeface="Hiragino Sans W6" panose="020B0400000000000000" pitchFamily="34" charset="-128"/>
                <a:ea typeface="Hiragino Sans W6" panose="020B0400000000000000" pitchFamily="34" charset="-128"/>
              </a:rPr>
              <a:t> </a:t>
            </a:r>
            <a:r>
              <a:rPr lang="en-US" altLang="ja-JP" sz="5400" b="1" dirty="0" err="1">
                <a:latin typeface="Hiragino Sans W6" panose="020B0400000000000000" pitchFamily="34" charset="-128"/>
                <a:ea typeface="Hiragino Sans W6" panose="020B0400000000000000" pitchFamily="34" charset="-128"/>
              </a:rPr>
              <a:t>教育</a:t>
            </a:r>
            <a:endParaRPr lang="en-US" altLang="ja-JP" sz="5400" b="1" dirty="0">
              <a:latin typeface="Hiragino Sans W6" panose="020B0400000000000000" pitchFamily="34" charset="-128"/>
              <a:ea typeface="Hiragino Sans W6" panose="020B0400000000000000" pitchFamily="34" charset="-128"/>
            </a:endParaRPr>
          </a:p>
        </p:txBody>
      </p:sp>
      <p:sp>
        <p:nvSpPr>
          <p:cNvPr id="7" name="Content Placeholder 2">
            <a:extLst>
              <a:ext uri="{FF2B5EF4-FFF2-40B4-BE49-F238E27FC236}">
                <a16:creationId xmlns:a16="http://schemas.microsoft.com/office/drawing/2014/main" id="{4BE474C2-29F9-DAA9-AA71-3D6BA753A317}"/>
              </a:ext>
            </a:extLst>
          </p:cNvPr>
          <p:cNvSpPr txBox="1">
            <a:spLocks/>
          </p:cNvSpPr>
          <p:nvPr/>
        </p:nvSpPr>
        <p:spPr>
          <a:xfrm>
            <a:off x="1467104" y="5147370"/>
            <a:ext cx="3621024" cy="86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400" b="1" dirty="0">
                <a:latin typeface="Hiragino Sans W6" panose="020B0400000000000000" pitchFamily="34" charset="-128"/>
                <a:ea typeface="Hiragino Sans W6" panose="020B0400000000000000" pitchFamily="34" charset="-128"/>
              </a:rPr>
              <a:t> </a:t>
            </a:r>
            <a:r>
              <a:rPr lang="en-US" altLang="ja-JP" sz="5400" b="1" dirty="0" err="1">
                <a:latin typeface="Hiragino Sans W6" panose="020B0400000000000000" pitchFamily="34" charset="-128"/>
                <a:ea typeface="Hiragino Sans W6" panose="020B0400000000000000" pitchFamily="34" charset="-128"/>
              </a:rPr>
              <a:t>発信</a:t>
            </a:r>
            <a:endParaRPr lang="en-US" altLang="ja-JP" sz="5400" b="1" dirty="0">
              <a:latin typeface="Hiragino Sans W6" panose="020B0400000000000000" pitchFamily="34" charset="-128"/>
              <a:ea typeface="Hiragino Sans W6" panose="020B0400000000000000" pitchFamily="34" charset="-128"/>
            </a:endParaRPr>
          </a:p>
        </p:txBody>
      </p:sp>
      <p:sp>
        <p:nvSpPr>
          <p:cNvPr id="8" name="TextBox 3">
            <a:extLst>
              <a:ext uri="{FF2B5EF4-FFF2-40B4-BE49-F238E27FC236}">
                <a16:creationId xmlns:a16="http://schemas.microsoft.com/office/drawing/2014/main" id="{288E5ECB-1247-297A-EA08-6A6F53C22CBF}"/>
              </a:ext>
            </a:extLst>
          </p:cNvPr>
          <p:cNvSpPr txBox="1"/>
          <p:nvPr/>
        </p:nvSpPr>
        <p:spPr>
          <a:xfrm>
            <a:off x="6986018" y="3595918"/>
            <a:ext cx="3901438" cy="923330"/>
          </a:xfrm>
          <a:prstGeom prst="rect">
            <a:avLst/>
          </a:prstGeom>
          <a:noFill/>
        </p:spPr>
        <p:txBody>
          <a:bodyPr wrap="square" rtlCol="0">
            <a:spAutoFit/>
          </a:bodyPr>
          <a:lstStyle/>
          <a:p>
            <a:r>
              <a:rPr lang="en-US" altLang="ja-JP" sz="5400" b="1" dirty="0">
                <a:solidFill>
                  <a:srgbClr val="FFC000"/>
                </a:solidFill>
                <a:latin typeface="Hiragino Sans W6" panose="020B0400000000000000" pitchFamily="34" charset="-128"/>
                <a:ea typeface="Hiragino Sans W6" panose="020B0400000000000000" pitchFamily="34" charset="-128"/>
              </a:rPr>
              <a:t>＊</a:t>
            </a:r>
            <a:r>
              <a:rPr lang="en-US" altLang="ja-JP" sz="5400" b="1" dirty="0" err="1">
                <a:solidFill>
                  <a:srgbClr val="FFC000"/>
                </a:solidFill>
                <a:latin typeface="Hiragino Sans W6" panose="020B0400000000000000" pitchFamily="34" charset="-128"/>
                <a:ea typeface="Hiragino Sans W6" panose="020B0400000000000000" pitchFamily="34" charset="-128"/>
              </a:rPr>
              <a:t>ゴールド</a:t>
            </a:r>
            <a:endParaRPr lang="en-US" altLang="ja-JP" sz="5400" b="1" dirty="0">
              <a:solidFill>
                <a:srgbClr val="FFC000"/>
              </a:solidFill>
              <a:latin typeface="Hiragino Sans W6" panose="020B0400000000000000" pitchFamily="34" charset="-128"/>
              <a:ea typeface="Hiragino Sans W6" panose="020B0400000000000000" pitchFamily="34" charset="-128"/>
            </a:endParaRPr>
          </a:p>
        </p:txBody>
      </p:sp>
      <p:sp>
        <p:nvSpPr>
          <p:cNvPr id="16" name="TextBox 3">
            <a:extLst>
              <a:ext uri="{FF2B5EF4-FFF2-40B4-BE49-F238E27FC236}">
                <a16:creationId xmlns:a16="http://schemas.microsoft.com/office/drawing/2014/main" id="{F8BA1022-2964-72A0-3884-085AA2B199B3}"/>
              </a:ext>
            </a:extLst>
          </p:cNvPr>
          <p:cNvSpPr txBox="1"/>
          <p:nvPr/>
        </p:nvSpPr>
        <p:spPr>
          <a:xfrm>
            <a:off x="6986018" y="5090610"/>
            <a:ext cx="3901438" cy="923330"/>
          </a:xfrm>
          <a:prstGeom prst="rect">
            <a:avLst/>
          </a:prstGeom>
          <a:noFill/>
        </p:spPr>
        <p:txBody>
          <a:bodyPr wrap="square" rtlCol="0">
            <a:spAutoFit/>
          </a:bodyPr>
          <a:lstStyle/>
          <a:p>
            <a:r>
              <a:rPr lang="en-US" altLang="ja-JP" sz="5400" b="1" dirty="0">
                <a:solidFill>
                  <a:srgbClr val="FF0000"/>
                </a:solidFill>
                <a:latin typeface="Hiragino Sans W6" panose="020B0400000000000000" pitchFamily="34" charset="-128"/>
                <a:ea typeface="Hiragino Sans W6" panose="020B0400000000000000" pitchFamily="34" charset="-128"/>
              </a:rPr>
              <a:t>＊</a:t>
            </a:r>
            <a:r>
              <a:rPr lang="en-US" altLang="ja-JP" sz="5400" b="1" dirty="0" err="1">
                <a:solidFill>
                  <a:srgbClr val="FF0000"/>
                </a:solidFill>
                <a:latin typeface="Hiragino Sans W6" panose="020B0400000000000000" pitchFamily="34" charset="-128"/>
                <a:ea typeface="Hiragino Sans W6" panose="020B0400000000000000" pitchFamily="34" charset="-128"/>
              </a:rPr>
              <a:t>プラチナ</a:t>
            </a:r>
            <a:endParaRPr lang="en-US" altLang="ja-JP" sz="5400" b="1" dirty="0">
              <a:solidFill>
                <a:srgbClr val="FF0000"/>
              </a:solidFill>
              <a:latin typeface="Hiragino Sans W6" panose="020B0400000000000000" pitchFamily="34" charset="-128"/>
              <a:ea typeface="Hiragino Sans W6" panose="020B0400000000000000" pitchFamily="34" charset="-128"/>
            </a:endParaRPr>
          </a:p>
        </p:txBody>
      </p:sp>
      <p:sp>
        <p:nvSpPr>
          <p:cNvPr id="17" name="角丸四角形 16">
            <a:extLst>
              <a:ext uri="{FF2B5EF4-FFF2-40B4-BE49-F238E27FC236}">
                <a16:creationId xmlns:a16="http://schemas.microsoft.com/office/drawing/2014/main" id="{DFB1B381-52D6-1A04-4C15-95E9D95DE450}"/>
              </a:ext>
            </a:extLst>
          </p:cNvPr>
          <p:cNvSpPr/>
          <p:nvPr/>
        </p:nvSpPr>
        <p:spPr>
          <a:xfrm>
            <a:off x="1052576" y="1620203"/>
            <a:ext cx="4124960" cy="4922436"/>
          </a:xfrm>
          <a:prstGeom prst="roundRect">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B382E86E-3B63-C16E-C817-0181D547CBFF}"/>
              </a:ext>
            </a:extLst>
          </p:cNvPr>
          <p:cNvSpPr/>
          <p:nvPr/>
        </p:nvSpPr>
        <p:spPr>
          <a:xfrm>
            <a:off x="6742176" y="1620203"/>
            <a:ext cx="4124960" cy="4922436"/>
          </a:xfrm>
          <a:prstGeom prst="roundRect">
            <a:avLst/>
          </a:prstGeom>
          <a:noFill/>
          <a:ln w="57150">
            <a:solidFill>
              <a:srgbClr val="E92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1544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B53D8D-CD22-C4A3-A15A-8E14A58CE29C}"/>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ファウンテン倶楽部</a:t>
            </a:r>
            <a:r>
              <a:rPr lang="en-US" altLang="ja-JP" sz="5200" b="1" dirty="0">
                <a:solidFill>
                  <a:srgbClr val="0070C0"/>
                </a:solidFill>
                <a:latin typeface="Hiragino Mincho Std W8" panose="02020400000000000000" pitchFamily="18" charset="-128"/>
                <a:ea typeface="Hiragino Mincho Std W8" panose="02020400000000000000" pitchFamily="18" charset="-128"/>
              </a:rPr>
              <a:t> </a:t>
            </a:r>
            <a:r>
              <a:rPr lang="ja-JP" altLang="en-US" sz="5200" b="1">
                <a:solidFill>
                  <a:srgbClr val="0070C0"/>
                </a:solidFill>
                <a:latin typeface="Hiragino Mincho Std W8" panose="02020400000000000000" pitchFamily="18" charset="-128"/>
                <a:ea typeface="Hiragino Mincho Std W8" panose="02020400000000000000" pitchFamily="18" charset="-128"/>
              </a:rPr>
              <a:t>＆</a:t>
            </a:r>
            <a:r>
              <a:rPr lang="en-US" altLang="ja-JP" sz="5200" b="1" dirty="0">
                <a:solidFill>
                  <a:srgbClr val="0070C0"/>
                </a:solidFill>
                <a:latin typeface="Hiragino Mincho Std W8" panose="02020400000000000000" pitchFamily="18" charset="-128"/>
                <a:ea typeface="Hiragino Mincho Std W8" panose="02020400000000000000" pitchFamily="18" charset="-128"/>
              </a:rPr>
              <a:t> IFA</a:t>
            </a:r>
            <a:r>
              <a:rPr lang="ja-JP" altLang="en-US" sz="5200" b="1">
                <a:solidFill>
                  <a:srgbClr val="0070C0"/>
                </a:solidFill>
                <a:latin typeface="Hiragino Mincho Std W8" panose="02020400000000000000" pitchFamily="18" charset="-128"/>
                <a:ea typeface="Hiragino Mincho Std W8" panose="02020400000000000000" pitchFamily="18" charset="-128"/>
              </a:rPr>
              <a:t>会員特典</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1" name="図 10">
            <a:extLst>
              <a:ext uri="{FF2B5EF4-FFF2-40B4-BE49-F238E27FC236}">
                <a16:creationId xmlns:a16="http://schemas.microsoft.com/office/drawing/2014/main" id="{73F1A186-FFF8-AC61-A26E-09C1F98E9DB4}"/>
              </a:ext>
            </a:extLst>
          </p:cNvPr>
          <p:cNvPicPr>
            <a:picLocks noChangeAspect="1"/>
          </p:cNvPicPr>
          <p:nvPr/>
        </p:nvPicPr>
        <p:blipFill>
          <a:blip r:embed="rId2"/>
          <a:stretch>
            <a:fillRect/>
          </a:stretch>
        </p:blipFill>
        <p:spPr>
          <a:xfrm>
            <a:off x="146638" y="1640332"/>
            <a:ext cx="11909771" cy="5029624"/>
          </a:xfrm>
          <a:prstGeom prst="rect">
            <a:avLst/>
          </a:prstGeom>
        </p:spPr>
      </p:pic>
    </p:spTree>
    <p:extLst>
      <p:ext uri="{BB962C8B-B14F-4D97-AF65-F5344CB8AC3E}">
        <p14:creationId xmlns:p14="http://schemas.microsoft.com/office/powerpoint/2010/main" val="3885397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9353A69-A53B-8141-C876-C0EF879429A3}"/>
              </a:ext>
            </a:extLst>
          </p:cNvPr>
          <p:cNvSpPr>
            <a:spLocks noGrp="1"/>
          </p:cNvSpPr>
          <p:nvPr>
            <p:ph idx="1"/>
          </p:nvPr>
        </p:nvSpPr>
        <p:spPr>
          <a:xfrm>
            <a:off x="288365" y="1680039"/>
            <a:ext cx="11916335" cy="886693"/>
          </a:xfrm>
        </p:spPr>
        <p:txBody>
          <a:bodyPr>
            <a:noAutofit/>
          </a:bodyPr>
          <a:lstStyle/>
          <a:p>
            <a:r>
              <a:rPr lang="en-US" sz="5000" b="1" dirty="0" err="1">
                <a:latin typeface="Hiragino Sans W6" panose="020B0400000000000000" pitchFamily="34" charset="-128"/>
                <a:ea typeface="Hiragino Sans W6" panose="020B0400000000000000" pitchFamily="34" charset="-128"/>
              </a:rPr>
              <a:t>英語ニュースを聞き取れる</a:t>
            </a:r>
            <a:endParaRPr lang="en-US" sz="5000" b="1" dirty="0">
              <a:latin typeface="Hiragino Sans W6" panose="020B0400000000000000" pitchFamily="34" charset="-128"/>
              <a:ea typeface="Hiragino Sans W6" panose="020B0400000000000000" pitchFamily="34" charset="-128"/>
            </a:endParaRPr>
          </a:p>
        </p:txBody>
      </p:sp>
      <p:sp>
        <p:nvSpPr>
          <p:cNvPr id="9" name="Title 1">
            <a:extLst>
              <a:ext uri="{FF2B5EF4-FFF2-40B4-BE49-F238E27FC236}">
                <a16:creationId xmlns:a16="http://schemas.microsoft.com/office/drawing/2014/main" id="{47C73269-92FC-3364-E5F8-01BB976BE1DB}"/>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rgbClr val="0070C0"/>
                </a:solidFill>
                <a:latin typeface="Hiragino Mincho Std W8" panose="02020400000000000000" pitchFamily="18" charset="-128"/>
                <a:ea typeface="Hiragino Mincho Std W8" panose="02020400000000000000" pitchFamily="18" charset="-128"/>
              </a:rPr>
              <a:t>最初の質問</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1F9CC966-1FBC-5BEB-E591-6B4BA1636A00}"/>
              </a:ext>
            </a:extLst>
          </p:cNvPr>
          <p:cNvSpPr txBox="1">
            <a:spLocks/>
          </p:cNvSpPr>
          <p:nvPr/>
        </p:nvSpPr>
        <p:spPr>
          <a:xfrm>
            <a:off x="275665" y="2752220"/>
            <a:ext cx="11916335" cy="886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5000" b="1">
                <a:latin typeface="Hiragino Sans W6" panose="020B0400000000000000" pitchFamily="34" charset="-128"/>
                <a:ea typeface="Hiragino Sans W6" panose="020B0400000000000000" pitchFamily="34" charset="-128"/>
              </a:rPr>
              <a:t>英語での会話レベルは</a:t>
            </a:r>
            <a:endParaRPr lang="en-US" altLang="ja-JP" sz="5000" b="1" dirty="0">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B0827647-C356-E4D0-EE81-005702229F6E}"/>
              </a:ext>
            </a:extLst>
          </p:cNvPr>
          <p:cNvSpPr txBox="1">
            <a:spLocks/>
          </p:cNvSpPr>
          <p:nvPr/>
        </p:nvSpPr>
        <p:spPr>
          <a:xfrm>
            <a:off x="275665" y="3824395"/>
            <a:ext cx="11916335" cy="886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5000" b="1">
                <a:latin typeface="Hiragino Sans W6" panose="020B0400000000000000" pitchFamily="34" charset="-128"/>
                <a:ea typeface="Hiragino Sans W6" panose="020B0400000000000000" pitchFamily="34" charset="-128"/>
              </a:rPr>
              <a:t>伝達能力は</a:t>
            </a:r>
            <a:endParaRPr lang="en-US" altLang="ja-JP" sz="5000" b="1" dirty="0">
              <a:latin typeface="Hiragino Sans W6" panose="020B0400000000000000" pitchFamily="34" charset="-128"/>
              <a:ea typeface="Hiragino Sans W6" panose="020B0400000000000000" pitchFamily="34" charset="-128"/>
            </a:endParaRPr>
          </a:p>
        </p:txBody>
      </p:sp>
      <p:sp>
        <p:nvSpPr>
          <p:cNvPr id="12" name="Content Placeholder 2">
            <a:extLst>
              <a:ext uri="{FF2B5EF4-FFF2-40B4-BE49-F238E27FC236}">
                <a16:creationId xmlns:a16="http://schemas.microsoft.com/office/drawing/2014/main" id="{60FCD0D1-FF0A-20AD-1395-ABBE0C17DCCE}"/>
              </a:ext>
            </a:extLst>
          </p:cNvPr>
          <p:cNvSpPr txBox="1">
            <a:spLocks/>
          </p:cNvSpPr>
          <p:nvPr/>
        </p:nvSpPr>
        <p:spPr>
          <a:xfrm>
            <a:off x="114300" y="4711088"/>
            <a:ext cx="11916335" cy="886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ja-JP" sz="5000" b="1" dirty="0">
              <a:latin typeface="Hiragino Sans W6" panose="020B0400000000000000" pitchFamily="34" charset="-128"/>
              <a:ea typeface="Hiragino Sans W6" panose="020B0400000000000000" pitchFamily="34" charset="-128"/>
            </a:endParaRPr>
          </a:p>
        </p:txBody>
      </p:sp>
      <p:sp>
        <p:nvSpPr>
          <p:cNvPr id="13" name="Content Placeholder 2">
            <a:extLst>
              <a:ext uri="{FF2B5EF4-FFF2-40B4-BE49-F238E27FC236}">
                <a16:creationId xmlns:a16="http://schemas.microsoft.com/office/drawing/2014/main" id="{E341FB44-EFDE-D2AF-683F-D0084423D309}"/>
              </a:ext>
            </a:extLst>
          </p:cNvPr>
          <p:cNvSpPr txBox="1">
            <a:spLocks/>
          </p:cNvSpPr>
          <p:nvPr/>
        </p:nvSpPr>
        <p:spPr>
          <a:xfrm>
            <a:off x="114300" y="5783263"/>
            <a:ext cx="11916335" cy="886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ja-JP" sz="5000"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2012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1" grpId="0"/>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lise Stefanik - Wikipedia">
            <a:extLst>
              <a:ext uri="{FF2B5EF4-FFF2-40B4-BE49-F238E27FC236}">
                <a16:creationId xmlns:a16="http://schemas.microsoft.com/office/drawing/2014/main" id="{0E8A44BA-14F4-C7D9-071E-07A72EE2D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6" r="-1" b="1424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6262055-ACC2-2908-727C-0FE9C7A9CD25}"/>
              </a:ext>
            </a:extLst>
          </p:cNvPr>
          <p:cNvSpPr txBox="1">
            <a:spLocks/>
          </p:cNvSpPr>
          <p:nvPr/>
        </p:nvSpPr>
        <p:spPr>
          <a:xfrm>
            <a:off x="261831" y="1868709"/>
            <a:ext cx="4327753" cy="1947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Elise</a:t>
            </a:r>
          </a:p>
          <a:p>
            <a:r>
              <a:rPr lang="en-US" altLang="ja-JP" sz="6000" b="1" dirty="0">
                <a:solidFill>
                  <a:srgbClr val="0070C0"/>
                </a:solidFill>
                <a:latin typeface="Hiragino Mincho Std W8" panose="02020400000000000000" pitchFamily="18" charset="-128"/>
                <a:ea typeface="Hiragino Mincho Std W8" panose="02020400000000000000" pitchFamily="18" charset="-128"/>
              </a:rPr>
              <a:t>Stefanik</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7" name="テキスト ボックス 6">
            <a:extLst>
              <a:ext uri="{FF2B5EF4-FFF2-40B4-BE49-F238E27FC236}">
                <a16:creationId xmlns:a16="http://schemas.microsoft.com/office/drawing/2014/main" id="{E3F2FBBE-AE0A-659F-A754-1D907AF541D0}"/>
              </a:ext>
            </a:extLst>
          </p:cNvPr>
          <p:cNvSpPr txBox="1"/>
          <p:nvPr/>
        </p:nvSpPr>
        <p:spPr>
          <a:xfrm>
            <a:off x="261831" y="3816205"/>
            <a:ext cx="6234740" cy="1077218"/>
          </a:xfrm>
          <a:prstGeom prst="rect">
            <a:avLst/>
          </a:prstGeom>
          <a:noFill/>
        </p:spPr>
        <p:txBody>
          <a:bodyPr wrap="square">
            <a:spAutoFit/>
          </a:bodyPr>
          <a:lstStyle/>
          <a:p>
            <a:r>
              <a:rPr lang="ja-JP" altLang="en-US" sz="3200" b="1">
                <a:latin typeface="Hiragino Sans W6" panose="020B0400000000000000" pitchFamily="34" charset="-128"/>
                <a:ea typeface="Hiragino Sans W6" panose="020B0400000000000000" pitchFamily="34" charset="-128"/>
              </a:rPr>
              <a:t>エリス・ステファニック</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下院議員</a:t>
            </a:r>
          </a:p>
        </p:txBody>
      </p:sp>
    </p:spTree>
    <p:extLst>
      <p:ext uri="{BB962C8B-B14F-4D97-AF65-F5344CB8AC3E}">
        <p14:creationId xmlns:p14="http://schemas.microsoft.com/office/powerpoint/2010/main" val="2370321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B9B84D-CF2C-CEF7-52E4-2BD7E0383D70}"/>
              </a:ext>
            </a:extLst>
          </p:cNvPr>
          <p:cNvSpPr txBox="1">
            <a:spLocks/>
          </p:cNvSpPr>
          <p:nvPr/>
        </p:nvSpPr>
        <p:spPr>
          <a:xfrm>
            <a:off x="-205068" y="188044"/>
            <a:ext cx="12602135" cy="17439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共和党</a:t>
            </a:r>
            <a:r>
              <a:rPr lang="en-US" altLang="ja-JP" sz="5200" b="1" dirty="0">
                <a:solidFill>
                  <a:srgbClr val="0070C0"/>
                </a:solidFill>
                <a:latin typeface="Hiragino Mincho Std W8" panose="02020400000000000000" pitchFamily="18" charset="-128"/>
                <a:ea typeface="Hiragino Mincho Std W8" panose="02020400000000000000" pitchFamily="18" charset="-128"/>
              </a:rPr>
              <a:t>No.3</a:t>
            </a:r>
            <a:r>
              <a:rPr lang="ja-JP" altLang="en-US" sz="5200" b="1">
                <a:solidFill>
                  <a:srgbClr val="0070C0"/>
                </a:solidFill>
                <a:latin typeface="Hiragino Mincho Std W8" panose="02020400000000000000" pitchFamily="18" charset="-128"/>
                <a:ea typeface="Hiragino Mincho Std W8" panose="02020400000000000000" pitchFamily="18" charset="-128"/>
              </a:rPr>
              <a:t>の女性議員</a:t>
            </a:r>
            <a:br>
              <a:rPr lang="ja-JP" altLang="en-US" sz="5200" b="1">
                <a:solidFill>
                  <a:srgbClr val="0070C0"/>
                </a:solidFill>
                <a:latin typeface="Hiragino Mincho Std W8" panose="02020400000000000000" pitchFamily="18" charset="-128"/>
                <a:ea typeface="Hiragino Mincho Std W8" panose="02020400000000000000" pitchFamily="18" charset="-128"/>
              </a:rPr>
            </a:br>
            <a:r>
              <a:rPr lang="ja-JP" altLang="en-US" sz="5200" b="1">
                <a:solidFill>
                  <a:srgbClr val="0070C0"/>
                </a:solidFill>
                <a:latin typeface="Hiragino Mincho Std W8" panose="02020400000000000000" pitchFamily="18" charset="-128"/>
                <a:ea typeface="Hiragino Mincho Std W8" panose="02020400000000000000" pitchFamily="18" charset="-128"/>
              </a:rPr>
              <a:t>エリス・ステファニック</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8D61ED70-F89E-571F-D2DD-CD6B4BB61B1C}"/>
              </a:ext>
            </a:extLst>
          </p:cNvPr>
          <p:cNvSpPr>
            <a:spLocks noGrp="1"/>
          </p:cNvSpPr>
          <p:nvPr>
            <p:ph idx="1"/>
          </p:nvPr>
        </p:nvSpPr>
        <p:spPr>
          <a:xfrm>
            <a:off x="8039100" y="2235200"/>
            <a:ext cx="4152900" cy="4260850"/>
          </a:xfrm>
        </p:spPr>
        <p:txBody>
          <a:bodyPr>
            <a:normAutofit/>
          </a:bodyPr>
          <a:lstStyle/>
          <a:p>
            <a:r>
              <a:rPr lang="en-US" altLang="ja-JP" sz="2400" b="1" dirty="0">
                <a:effectLst/>
                <a:latin typeface="Hiragino Sans W6" panose="020B0400000000000000" pitchFamily="34" charset="-128"/>
                <a:ea typeface="Hiragino Sans W6" panose="020B0400000000000000" pitchFamily="34" charset="-128"/>
              </a:rPr>
              <a:t>3-11 after Biden State of Union Speech </a:t>
            </a:r>
          </a:p>
          <a:p>
            <a:pPr marL="0" indent="0">
              <a:buNone/>
            </a:pPr>
            <a:endParaRPr lang="en-US" altLang="ja-JP" sz="2400" b="1" dirty="0">
              <a:latin typeface="Hiragino Sans W6" panose="020B0400000000000000" pitchFamily="34" charset="-128"/>
              <a:ea typeface="Hiragino Sans W6" panose="020B0400000000000000" pitchFamily="34" charset="-128"/>
            </a:endParaRPr>
          </a:p>
          <a:p>
            <a:pPr marL="0" indent="0">
              <a:buNone/>
            </a:pPr>
            <a:r>
              <a:rPr lang="en-US" altLang="ja-JP" sz="2400" b="1" dirty="0">
                <a:effectLst/>
                <a:latin typeface="Hiragino Sans W6" panose="020B0400000000000000" pitchFamily="34" charset="-128"/>
                <a:ea typeface="Hiragino Sans W6" panose="020B0400000000000000" pitchFamily="34" charset="-128"/>
              </a:rPr>
              <a:t>（</a:t>
            </a:r>
            <a:r>
              <a:rPr lang="en-US" altLang="ja-JP" sz="2400" b="1" dirty="0" err="1">
                <a:effectLst/>
                <a:latin typeface="Hiragino Sans W6" panose="020B0400000000000000" pitchFamily="34" charset="-128"/>
                <a:ea typeface="Hiragino Sans W6" panose="020B0400000000000000" pitchFamily="34" charset="-128"/>
              </a:rPr>
              <a:t>バイデン一般教書演説後</a:t>
            </a:r>
            <a:r>
              <a:rPr lang="en-US" altLang="ja-JP" sz="2400" b="1" dirty="0">
                <a:latin typeface="Hiragino Sans W6" panose="020B0400000000000000" pitchFamily="34" charset="-128"/>
                <a:ea typeface="Hiragino Sans W6" panose="020B0400000000000000" pitchFamily="34" charset="-128"/>
              </a:rPr>
              <a:t>）</a:t>
            </a:r>
            <a:endParaRPr lang="en-US" altLang="ja-JP" sz="2400" b="1" dirty="0">
              <a:effectLst/>
              <a:latin typeface="Hiragino Sans W6" panose="020B0400000000000000" pitchFamily="34" charset="-128"/>
              <a:ea typeface="Hiragino Sans W6" panose="020B0400000000000000" pitchFamily="34" charset="-128"/>
            </a:endParaRPr>
          </a:p>
        </p:txBody>
      </p:sp>
      <p:pic>
        <p:nvPicPr>
          <p:cNvPr id="11" name="オンライン メディア 10" descr="BREAKING NEWS: Speaker Johnson Issues Blunt Message To Biden Over Border Before State Of The Union">
            <a:hlinkClick r:id="" action="ppaction://media"/>
            <a:extLst>
              <a:ext uri="{FF2B5EF4-FFF2-40B4-BE49-F238E27FC236}">
                <a16:creationId xmlns:a16="http://schemas.microsoft.com/office/drawing/2014/main" id="{9256479D-F361-1D9A-44CD-498661B4E3E5}"/>
              </a:ext>
            </a:extLst>
          </p:cNvPr>
          <p:cNvPicPr>
            <a:picLocks noRot="1" noChangeAspect="1"/>
          </p:cNvPicPr>
          <p:nvPr>
            <a:videoFile r:link="rId1"/>
          </p:nvPr>
        </p:nvPicPr>
        <p:blipFill>
          <a:blip r:embed="rId3"/>
          <a:stretch>
            <a:fillRect/>
          </a:stretch>
        </p:blipFill>
        <p:spPr>
          <a:xfrm>
            <a:off x="189974" y="2235200"/>
            <a:ext cx="7849126" cy="4434756"/>
          </a:xfrm>
          <a:prstGeom prst="rect">
            <a:avLst/>
          </a:prstGeom>
        </p:spPr>
      </p:pic>
    </p:spTree>
    <p:extLst>
      <p:ext uri="{BB962C8B-B14F-4D97-AF65-F5344CB8AC3E}">
        <p14:creationId xmlns:p14="http://schemas.microsoft.com/office/powerpoint/2010/main" val="266196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262055-ACC2-2908-727C-0FE9C7A9CD25}"/>
              </a:ext>
            </a:extLst>
          </p:cNvPr>
          <p:cNvSpPr txBox="1">
            <a:spLocks/>
          </p:cNvSpPr>
          <p:nvPr/>
        </p:nvSpPr>
        <p:spPr>
          <a:xfrm>
            <a:off x="261831" y="1868709"/>
            <a:ext cx="4327753" cy="1947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Sen. J.D.</a:t>
            </a:r>
          </a:p>
          <a:p>
            <a:r>
              <a:rPr lang="en-US" sz="6000" b="1" dirty="0">
                <a:solidFill>
                  <a:srgbClr val="0070C0"/>
                </a:solidFill>
                <a:latin typeface="Hiragino Mincho Std W8" panose="02020400000000000000" pitchFamily="18" charset="-128"/>
                <a:ea typeface="Hiragino Mincho Std W8" panose="02020400000000000000" pitchFamily="18" charset="-128"/>
              </a:rPr>
              <a:t>Vance</a:t>
            </a:r>
          </a:p>
        </p:txBody>
      </p:sp>
      <p:sp>
        <p:nvSpPr>
          <p:cNvPr id="7" name="テキスト ボックス 6">
            <a:extLst>
              <a:ext uri="{FF2B5EF4-FFF2-40B4-BE49-F238E27FC236}">
                <a16:creationId xmlns:a16="http://schemas.microsoft.com/office/drawing/2014/main" id="{E3F2FBBE-AE0A-659F-A754-1D907AF541D0}"/>
              </a:ext>
            </a:extLst>
          </p:cNvPr>
          <p:cNvSpPr txBox="1"/>
          <p:nvPr/>
        </p:nvSpPr>
        <p:spPr>
          <a:xfrm>
            <a:off x="261831" y="3816205"/>
            <a:ext cx="6234740" cy="1077218"/>
          </a:xfrm>
          <a:prstGeom prst="rect">
            <a:avLst/>
          </a:prstGeom>
          <a:noFill/>
        </p:spPr>
        <p:txBody>
          <a:bodyPr wrap="square">
            <a:spAutoFit/>
          </a:bodyPr>
          <a:lstStyle/>
          <a:p>
            <a:r>
              <a:rPr lang="en-US" altLang="ja-JP" sz="3200" b="1" dirty="0">
                <a:latin typeface="Hiragino Sans W6" panose="020B0400000000000000" pitchFamily="34" charset="-128"/>
                <a:ea typeface="Hiragino Sans W6" panose="020B0400000000000000" pitchFamily="34" charset="-128"/>
              </a:rPr>
              <a:t>J D </a:t>
            </a:r>
            <a:r>
              <a:rPr lang="ja-JP" altLang="en-US" sz="3200" b="1">
                <a:latin typeface="Hiragino Sans W6" panose="020B0400000000000000" pitchFamily="34" charset="-128"/>
                <a:ea typeface="Hiragino Sans W6" panose="020B0400000000000000" pitchFamily="34" charset="-128"/>
              </a:rPr>
              <a:t>ヴァンス</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上院議員</a:t>
            </a:r>
          </a:p>
        </p:txBody>
      </p:sp>
      <p:pic>
        <p:nvPicPr>
          <p:cNvPr id="2" name="図 1">
            <a:extLst>
              <a:ext uri="{FF2B5EF4-FFF2-40B4-BE49-F238E27FC236}">
                <a16:creationId xmlns:a16="http://schemas.microsoft.com/office/drawing/2014/main" id="{79B7271F-562A-0638-104C-2DA3F9CF0594}"/>
              </a:ext>
            </a:extLst>
          </p:cNvPr>
          <p:cNvPicPr>
            <a:picLocks noChangeAspect="1"/>
          </p:cNvPicPr>
          <p:nvPr/>
        </p:nvPicPr>
        <p:blipFill>
          <a:blip r:embed="rId2"/>
          <a:stretch>
            <a:fillRect/>
          </a:stretch>
        </p:blipFill>
        <p:spPr>
          <a:xfrm>
            <a:off x="5307924" y="0"/>
            <a:ext cx="6884076" cy="6858000"/>
          </a:xfrm>
          <a:prstGeom prst="rect">
            <a:avLst/>
          </a:prstGeom>
        </p:spPr>
      </p:pic>
    </p:spTree>
    <p:extLst>
      <p:ext uri="{BB962C8B-B14F-4D97-AF65-F5344CB8AC3E}">
        <p14:creationId xmlns:p14="http://schemas.microsoft.com/office/powerpoint/2010/main" val="2152177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70F782-FD0C-0BC2-402F-C9A7F80D5178}"/>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5200" b="1" dirty="0">
                <a:solidFill>
                  <a:srgbClr val="0070C0"/>
                </a:solidFill>
                <a:latin typeface="Hiragino Mincho Std W8" panose="02020400000000000000" pitchFamily="18" charset="-128"/>
                <a:ea typeface="Hiragino Mincho Std W8" panose="02020400000000000000" pitchFamily="18" charset="-128"/>
              </a:rPr>
              <a:t>J D </a:t>
            </a:r>
            <a:r>
              <a:rPr lang="ja-JP" altLang="en-US" sz="5200" b="1">
                <a:solidFill>
                  <a:srgbClr val="0070C0"/>
                </a:solidFill>
                <a:latin typeface="Hiragino Mincho Std W8" panose="02020400000000000000" pitchFamily="18" charset="-128"/>
                <a:ea typeface="Hiragino Mincho Std W8" panose="02020400000000000000" pitchFamily="18" charset="-128"/>
              </a:rPr>
              <a:t>ヴァンス上院議員</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Content Placeholder 2">
            <a:extLst>
              <a:ext uri="{FF2B5EF4-FFF2-40B4-BE49-F238E27FC236}">
                <a16:creationId xmlns:a16="http://schemas.microsoft.com/office/drawing/2014/main" id="{22550466-31C7-E6BD-D806-1024575B861C}"/>
              </a:ext>
            </a:extLst>
          </p:cNvPr>
          <p:cNvSpPr>
            <a:spLocks noGrp="1"/>
          </p:cNvSpPr>
          <p:nvPr>
            <p:ph idx="1"/>
          </p:nvPr>
        </p:nvSpPr>
        <p:spPr>
          <a:xfrm>
            <a:off x="3886200" y="6242198"/>
            <a:ext cx="4152900" cy="427758"/>
          </a:xfrm>
        </p:spPr>
        <p:txBody>
          <a:bodyPr>
            <a:normAutofit/>
          </a:bodyPr>
          <a:lstStyle/>
          <a:p>
            <a:pPr algn="ctr"/>
            <a:r>
              <a:rPr lang="ja-JP" altLang="en-US" sz="2400" b="1">
                <a:effectLst/>
                <a:latin typeface="Hiragino Sans W6" panose="020B0400000000000000" pitchFamily="34" charset="-128"/>
                <a:ea typeface="Hiragino Sans W6" panose="020B0400000000000000" pitchFamily="34" charset="-128"/>
              </a:rPr>
              <a:t>冷戦に負けた</a:t>
            </a:r>
            <a:endParaRPr lang="en-US" altLang="ja-JP" sz="2400" b="1" dirty="0">
              <a:effectLst/>
              <a:latin typeface="Hiragino Sans W6" panose="020B0400000000000000" pitchFamily="34" charset="-128"/>
              <a:ea typeface="Hiragino Sans W6" panose="020B0400000000000000" pitchFamily="34" charset="-128"/>
            </a:endParaRPr>
          </a:p>
        </p:txBody>
      </p:sp>
      <p:pic>
        <p:nvPicPr>
          <p:cNvPr id="11" name="オンライン メディア 10" descr="D car gaa">
            <a:hlinkClick r:id="" action="ppaction://media"/>
            <a:extLst>
              <a:ext uri="{FF2B5EF4-FFF2-40B4-BE49-F238E27FC236}">
                <a16:creationId xmlns:a16="http://schemas.microsoft.com/office/drawing/2014/main" id="{7BDA255A-DDB1-6CE4-B937-53E64498CE7A}"/>
              </a:ext>
            </a:extLst>
          </p:cNvPr>
          <p:cNvPicPr>
            <a:picLocks noRot="1" noChangeAspect="1"/>
          </p:cNvPicPr>
          <p:nvPr>
            <a:videoFile r:link="rId1"/>
          </p:nvPr>
        </p:nvPicPr>
        <p:blipFill>
          <a:blip r:embed="rId3"/>
          <a:stretch>
            <a:fillRect/>
          </a:stretch>
        </p:blipFill>
        <p:spPr>
          <a:xfrm>
            <a:off x="1777926" y="1359553"/>
            <a:ext cx="8369448" cy="4728739"/>
          </a:xfrm>
          <a:prstGeom prst="rect">
            <a:avLst/>
          </a:prstGeom>
        </p:spPr>
      </p:pic>
    </p:spTree>
    <p:extLst>
      <p:ext uri="{BB962C8B-B14F-4D97-AF65-F5344CB8AC3E}">
        <p14:creationId xmlns:p14="http://schemas.microsoft.com/office/powerpoint/2010/main" val="22342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EA81BD-D3FB-EC39-D80D-07FBA71A29E9}"/>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経済</a:t>
            </a:r>
            <a:r>
              <a:rPr lang="en-US" altLang="ja-JP" sz="5200" b="1" dirty="0">
                <a:solidFill>
                  <a:srgbClr val="0070C0"/>
                </a:solidFill>
                <a:latin typeface="Hiragino Mincho Std W8" panose="02020400000000000000" pitchFamily="18" charset="-128"/>
                <a:ea typeface="Hiragino Mincho Std W8" panose="02020400000000000000" pitchFamily="18" charset="-128"/>
              </a:rPr>
              <a:t> Fox News </a:t>
            </a:r>
            <a:r>
              <a:rPr lang="ja-JP" altLang="en-US" sz="5200" b="1">
                <a:solidFill>
                  <a:srgbClr val="0070C0"/>
                </a:solidFill>
                <a:latin typeface="Hiragino Mincho Std W8" panose="02020400000000000000" pitchFamily="18" charset="-128"/>
                <a:ea typeface="Hiragino Mincho Std W8" panose="02020400000000000000" pitchFamily="18" charset="-128"/>
              </a:rPr>
              <a:t>マリヤ・バリトロモ</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0" name="オンライン メディア 9" descr="Gingrich: Biden’s complete ‘failure’ has become ‘very dangerous’">
            <a:hlinkClick r:id="" action="ppaction://media"/>
            <a:extLst>
              <a:ext uri="{FF2B5EF4-FFF2-40B4-BE49-F238E27FC236}">
                <a16:creationId xmlns:a16="http://schemas.microsoft.com/office/drawing/2014/main" id="{59141FB1-F64B-EFB6-D98F-460E6C5BB741}"/>
              </a:ext>
            </a:extLst>
          </p:cNvPr>
          <p:cNvPicPr>
            <a:picLocks noRot="1" noChangeAspect="1"/>
          </p:cNvPicPr>
          <p:nvPr>
            <a:videoFile r:link="rId1"/>
          </p:nvPr>
        </p:nvPicPr>
        <p:blipFill>
          <a:blip r:embed="rId3"/>
          <a:stretch>
            <a:fillRect/>
          </a:stretch>
        </p:blipFill>
        <p:spPr>
          <a:xfrm>
            <a:off x="1867130" y="1330727"/>
            <a:ext cx="8457739" cy="4778622"/>
          </a:xfrm>
          <a:prstGeom prst="rect">
            <a:avLst/>
          </a:prstGeom>
        </p:spPr>
      </p:pic>
      <p:sp>
        <p:nvSpPr>
          <p:cNvPr id="11" name="Content Placeholder 2">
            <a:extLst>
              <a:ext uri="{FF2B5EF4-FFF2-40B4-BE49-F238E27FC236}">
                <a16:creationId xmlns:a16="http://schemas.microsoft.com/office/drawing/2014/main" id="{6FD6CB27-0083-7549-DBD4-8FA3F82B2005}"/>
              </a:ext>
            </a:extLst>
          </p:cNvPr>
          <p:cNvSpPr>
            <a:spLocks noGrp="1"/>
          </p:cNvSpPr>
          <p:nvPr>
            <p:ph idx="1"/>
          </p:nvPr>
        </p:nvSpPr>
        <p:spPr>
          <a:xfrm>
            <a:off x="3886200" y="6242198"/>
            <a:ext cx="4152900" cy="427758"/>
          </a:xfrm>
        </p:spPr>
        <p:txBody>
          <a:bodyPr>
            <a:normAutofit/>
          </a:bodyPr>
          <a:lstStyle/>
          <a:p>
            <a:pPr algn="ctr"/>
            <a:r>
              <a:rPr lang="ja-JP" altLang="en-US" sz="2400" b="1">
                <a:effectLst/>
                <a:latin typeface="Hiragino Sans W6" panose="020B0400000000000000" pitchFamily="34" charset="-128"/>
                <a:ea typeface="Hiragino Sans W6" panose="020B0400000000000000" pitchFamily="34" charset="-128"/>
              </a:rPr>
              <a:t>トランプ　イスラエル　</a:t>
            </a:r>
            <a:endParaRPr lang="en-US" altLang="ja-JP" sz="2400" b="1" dirty="0">
              <a:effectLst/>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8979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EA81BD-D3FB-EC39-D80D-07FBA71A29E9}"/>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経済</a:t>
            </a:r>
            <a:r>
              <a:rPr lang="en-US" altLang="ja-JP" sz="5200" b="1" dirty="0">
                <a:solidFill>
                  <a:srgbClr val="0070C0"/>
                </a:solidFill>
                <a:latin typeface="Hiragino Mincho Std W8" panose="02020400000000000000" pitchFamily="18" charset="-128"/>
                <a:ea typeface="Hiragino Mincho Std W8" panose="02020400000000000000" pitchFamily="18" charset="-128"/>
              </a:rPr>
              <a:t> Fox News </a:t>
            </a:r>
            <a:r>
              <a:rPr lang="ja-JP" altLang="en-US" sz="5200" b="1">
                <a:solidFill>
                  <a:srgbClr val="0070C0"/>
                </a:solidFill>
                <a:latin typeface="Hiragino Mincho Std W8" panose="02020400000000000000" pitchFamily="18" charset="-128"/>
                <a:ea typeface="Hiragino Mincho Std W8" panose="02020400000000000000" pitchFamily="18" charset="-128"/>
              </a:rPr>
              <a:t>マリヤ・バリトロモ</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2" name="オンライン メディア 1" descr="Maria Bartiromo: Don't make this 'big mistake'">
            <a:hlinkClick r:id="" action="ppaction://media"/>
            <a:extLst>
              <a:ext uri="{FF2B5EF4-FFF2-40B4-BE49-F238E27FC236}">
                <a16:creationId xmlns:a16="http://schemas.microsoft.com/office/drawing/2014/main" id="{7518B97B-3DFF-4C2B-A395-7F983C6478C9}"/>
              </a:ext>
            </a:extLst>
          </p:cNvPr>
          <p:cNvPicPr>
            <a:picLocks noRot="1" noChangeAspect="1"/>
          </p:cNvPicPr>
          <p:nvPr>
            <a:videoFile r:link="rId1"/>
          </p:nvPr>
        </p:nvPicPr>
        <p:blipFill>
          <a:blip r:embed="rId3"/>
          <a:stretch>
            <a:fillRect/>
          </a:stretch>
        </p:blipFill>
        <p:spPr>
          <a:xfrm>
            <a:off x="1911406" y="1646611"/>
            <a:ext cx="8369187" cy="4728591"/>
          </a:xfrm>
          <a:prstGeom prst="rect">
            <a:avLst/>
          </a:prstGeom>
        </p:spPr>
      </p:pic>
    </p:spTree>
    <p:extLst>
      <p:ext uri="{BB962C8B-B14F-4D97-AF65-F5344CB8AC3E}">
        <p14:creationId xmlns:p14="http://schemas.microsoft.com/office/powerpoint/2010/main" val="26757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185C4F-E1E6-880E-71B8-B212D12E8039}"/>
              </a:ext>
            </a:extLst>
          </p:cNvPr>
          <p:cNvSpPr txBox="1">
            <a:spLocks/>
          </p:cNvSpPr>
          <p:nvPr/>
        </p:nvSpPr>
        <p:spPr>
          <a:xfrm>
            <a:off x="-205068" y="188044"/>
            <a:ext cx="12602135" cy="1957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5200" b="1" dirty="0">
                <a:solidFill>
                  <a:srgbClr val="0070C0"/>
                </a:solidFill>
                <a:latin typeface="Hiragino Mincho Std W8" panose="02020400000000000000" pitchFamily="18" charset="-128"/>
                <a:ea typeface="Hiragino Mincho Std W8" panose="02020400000000000000" pitchFamily="18" charset="-128"/>
              </a:rPr>
              <a:t>Identity Politics</a:t>
            </a:r>
            <a:r>
              <a:rPr lang="ja-JP" altLang="en-US" sz="5200" b="1">
                <a:solidFill>
                  <a:srgbClr val="0070C0"/>
                </a:solidFill>
                <a:latin typeface="Hiragino Mincho Std W8" panose="02020400000000000000" pitchFamily="18" charset="-128"/>
                <a:ea typeface="Hiragino Mincho Std W8" panose="02020400000000000000" pitchFamily="18" charset="-128"/>
              </a:rPr>
              <a:t>のウソ</a:t>
            </a:r>
            <a:endParaRPr lang="en-US" altLang="ja-JP" sz="5200" b="1" dirty="0">
              <a:solidFill>
                <a:srgbClr val="0070C0"/>
              </a:solidFill>
              <a:latin typeface="Hiragino Mincho Std W8" panose="02020400000000000000" pitchFamily="18" charset="-128"/>
              <a:ea typeface="Hiragino Mincho Std W8" panose="02020400000000000000" pitchFamily="18" charset="-128"/>
            </a:endParaRPr>
          </a:p>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ビル・マー指摘</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9CA04164-03AD-395C-D34F-39D488D0DF00}"/>
              </a:ext>
            </a:extLst>
          </p:cNvPr>
          <p:cNvSpPr txBox="1">
            <a:spLocks/>
          </p:cNvSpPr>
          <p:nvPr/>
        </p:nvSpPr>
        <p:spPr>
          <a:xfrm>
            <a:off x="8141677" y="2235200"/>
            <a:ext cx="3868615" cy="4260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sz="2000" dirty="0">
                <a:latin typeface="Hiragino Sans W4" panose="020B0400000000000000" pitchFamily="34" charset="-128"/>
                <a:ea typeface="Hiragino Sans W4" panose="020B0400000000000000" pitchFamily="34" charset="-128"/>
              </a:rPr>
              <a:t>Identity politics  Bill Marr</a:t>
            </a:r>
          </a:p>
          <a:p>
            <a:pPr>
              <a:lnSpc>
                <a:spcPct val="150000"/>
              </a:lnSpc>
            </a:pPr>
            <a:r>
              <a:rPr lang="en-US" altLang="ja-JP" sz="2000" b="1" dirty="0">
                <a:solidFill>
                  <a:srgbClr val="FF0000"/>
                </a:solidFill>
                <a:latin typeface="Hiragino Sans W7" panose="020B0400000000000000" pitchFamily="34" charset="-128"/>
                <a:ea typeface="Hiragino Sans W7" panose="020B0400000000000000" pitchFamily="34" charset="-128"/>
              </a:rPr>
              <a:t>I’m not African American. I’m an American. </a:t>
            </a:r>
          </a:p>
          <a:p>
            <a:pPr>
              <a:lnSpc>
                <a:spcPct val="150000"/>
              </a:lnSpc>
            </a:pPr>
            <a:r>
              <a:rPr lang="en-US" altLang="ja-JP" sz="2000" dirty="0">
                <a:latin typeface="Hiragino Sans W4" panose="020B0400000000000000" pitchFamily="34" charset="-128"/>
                <a:ea typeface="Hiragino Sans W4" panose="020B0400000000000000" pitchFamily="34" charset="-128"/>
              </a:rPr>
              <a:t>“Living in old Paradigm”  Dems</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pic>
        <p:nvPicPr>
          <p:cNvPr id="12" name="オンライン メディア 11" descr="'MOVE ON': Bill Maher warns Biden, Dems against 'outdated racial pandering'">
            <a:hlinkClick r:id="" action="ppaction://media"/>
            <a:extLst>
              <a:ext uri="{FF2B5EF4-FFF2-40B4-BE49-F238E27FC236}">
                <a16:creationId xmlns:a16="http://schemas.microsoft.com/office/drawing/2014/main" id="{7B63CE9B-A2F9-30F7-AC6A-50806CBFEF51}"/>
              </a:ext>
            </a:extLst>
          </p:cNvPr>
          <p:cNvPicPr>
            <a:picLocks noRot="1" noChangeAspect="1"/>
          </p:cNvPicPr>
          <p:nvPr>
            <a:videoFile r:link="rId1"/>
          </p:nvPr>
        </p:nvPicPr>
        <p:blipFill>
          <a:blip r:embed="rId3"/>
          <a:stretch>
            <a:fillRect/>
          </a:stretch>
        </p:blipFill>
        <p:spPr>
          <a:xfrm>
            <a:off x="252965" y="2294664"/>
            <a:ext cx="7743879" cy="4375292"/>
          </a:xfrm>
          <a:prstGeom prst="rect">
            <a:avLst/>
          </a:prstGeom>
        </p:spPr>
      </p:pic>
    </p:spTree>
    <p:extLst>
      <p:ext uri="{BB962C8B-B14F-4D97-AF65-F5344CB8AC3E}">
        <p14:creationId xmlns:p14="http://schemas.microsoft.com/office/powerpoint/2010/main" val="42364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232EBA-9E97-B5F2-39EB-A81BD9909C00}"/>
              </a:ext>
            </a:extLst>
          </p:cNvPr>
          <p:cNvSpPr txBox="1">
            <a:spLocks/>
          </p:cNvSpPr>
          <p:nvPr/>
        </p:nvSpPr>
        <p:spPr>
          <a:xfrm>
            <a:off x="-205068" y="188043"/>
            <a:ext cx="12602135" cy="1690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最も成功している投資銀行家</a:t>
            </a:r>
            <a:br>
              <a:rPr lang="ja-JP" altLang="en-US" sz="5200" b="1">
                <a:solidFill>
                  <a:srgbClr val="0070C0"/>
                </a:solidFill>
                <a:latin typeface="Hiragino Mincho Std W8" panose="02020400000000000000" pitchFamily="18" charset="-128"/>
                <a:ea typeface="Hiragino Mincho Std W8" panose="02020400000000000000" pitchFamily="18" charset="-128"/>
              </a:rPr>
            </a:br>
            <a:r>
              <a:rPr lang="ja-JP" altLang="en-US" sz="5200" b="1">
                <a:solidFill>
                  <a:srgbClr val="0070C0"/>
                </a:solidFill>
                <a:latin typeface="Hiragino Mincho Std W8" panose="02020400000000000000" pitchFamily="18" charset="-128"/>
                <a:ea typeface="Hiragino Mincho Std W8" panose="02020400000000000000" pitchFamily="18" charset="-128"/>
              </a:rPr>
              <a:t>ジム・リッカーズ</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5" name="Content Placeholder 2">
            <a:extLst>
              <a:ext uri="{FF2B5EF4-FFF2-40B4-BE49-F238E27FC236}">
                <a16:creationId xmlns:a16="http://schemas.microsoft.com/office/drawing/2014/main" id="{169AD964-5F39-4F73-69B5-B4402E91E103}"/>
              </a:ext>
            </a:extLst>
          </p:cNvPr>
          <p:cNvSpPr txBox="1">
            <a:spLocks/>
          </p:cNvSpPr>
          <p:nvPr/>
        </p:nvSpPr>
        <p:spPr>
          <a:xfrm>
            <a:off x="8141677" y="2235200"/>
            <a:ext cx="3868615" cy="4260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ja-JP" sz="2000" dirty="0">
                <a:latin typeface="Hiragino Sans W4" panose="020B0400000000000000" pitchFamily="34" charset="-128"/>
                <a:ea typeface="Hiragino Sans W4" panose="020B0400000000000000" pitchFamily="34" charset="-128"/>
              </a:rPr>
              <a:t>Trump will win  </a:t>
            </a:r>
            <a:br>
              <a:rPr lang="en-US" altLang="ja-JP" sz="2000" dirty="0">
                <a:latin typeface="Hiragino Sans W4" panose="020B0400000000000000" pitchFamily="34" charset="-128"/>
                <a:ea typeface="Hiragino Sans W4" panose="020B0400000000000000" pitchFamily="34" charset="-128"/>
              </a:rPr>
            </a:br>
            <a:r>
              <a:rPr lang="en-US" altLang="ja-JP" sz="2000" dirty="0">
                <a:latin typeface="Hiragino Sans W4" panose="020B0400000000000000" pitchFamily="34" charset="-128"/>
                <a:ea typeface="Hiragino Sans W4" panose="020B0400000000000000" pitchFamily="34" charset="-128"/>
              </a:rPr>
              <a:t>Jim Richards</a:t>
            </a:r>
          </a:p>
          <a:p>
            <a:pPr>
              <a:lnSpc>
                <a:spcPct val="150000"/>
              </a:lnSpc>
            </a:pPr>
            <a:endParaRPr lang="en-US" altLang="ja-JP" sz="2000" dirty="0">
              <a:latin typeface="Hiragino Sans W4" panose="020B0400000000000000" pitchFamily="34" charset="-128"/>
              <a:ea typeface="Hiragino Sans W4" panose="020B0400000000000000" pitchFamily="34" charset="-128"/>
            </a:endParaRPr>
          </a:p>
          <a:p>
            <a:pPr>
              <a:lnSpc>
                <a:spcPct val="150000"/>
              </a:lnSpc>
            </a:pPr>
            <a:r>
              <a:rPr lang="en-US" altLang="ja-JP" sz="2000" dirty="0">
                <a:latin typeface="Hiragino Sans W4" panose="020B0400000000000000" pitchFamily="34" charset="-128"/>
                <a:ea typeface="Hiragino Sans W4" panose="020B0400000000000000" pitchFamily="34" charset="-128"/>
              </a:rPr>
              <a:t>Insurrection</a:t>
            </a:r>
            <a:endParaRPr lang="en-US" altLang="ja-JP" sz="2000" dirty="0">
              <a:solidFill>
                <a:srgbClr val="FF0000"/>
              </a:solidFill>
              <a:latin typeface="Hiragino Sans W4" panose="020B0400000000000000" pitchFamily="34" charset="-128"/>
              <a:ea typeface="Hiragino Sans W4" panose="020B0400000000000000" pitchFamily="34" charset="-128"/>
            </a:endParaRPr>
          </a:p>
        </p:txBody>
      </p:sp>
      <p:pic>
        <p:nvPicPr>
          <p:cNvPr id="10" name="オンライン メディア 9" descr="2024: Trump Wins Back The Presidency, Global Recession &amp; World War III - Brian Rose/James Rickards">
            <a:hlinkClick r:id="" action="ppaction://media"/>
            <a:extLst>
              <a:ext uri="{FF2B5EF4-FFF2-40B4-BE49-F238E27FC236}">
                <a16:creationId xmlns:a16="http://schemas.microsoft.com/office/drawing/2014/main" id="{00B238F1-1F45-7C76-D232-8B013CE7E052}"/>
              </a:ext>
            </a:extLst>
          </p:cNvPr>
          <p:cNvPicPr>
            <a:picLocks noRot="1" noChangeAspect="1"/>
          </p:cNvPicPr>
          <p:nvPr>
            <a:videoFile r:link="rId1"/>
          </p:nvPr>
        </p:nvPicPr>
        <p:blipFill>
          <a:blip r:embed="rId3"/>
          <a:stretch>
            <a:fillRect/>
          </a:stretch>
        </p:blipFill>
        <p:spPr>
          <a:xfrm>
            <a:off x="231583" y="2273823"/>
            <a:ext cx="7799434" cy="4406680"/>
          </a:xfrm>
          <a:prstGeom prst="rect">
            <a:avLst/>
          </a:prstGeom>
        </p:spPr>
      </p:pic>
    </p:spTree>
    <p:extLst>
      <p:ext uri="{BB962C8B-B14F-4D97-AF65-F5344CB8AC3E}">
        <p14:creationId xmlns:p14="http://schemas.microsoft.com/office/powerpoint/2010/main" val="17219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3AD6F7-707F-FD05-0B63-BDAAF921EA80}"/>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ファウンテン倶楽部と</a:t>
            </a:r>
            <a:r>
              <a:rPr lang="en-US" altLang="ja-JP" sz="5200" b="1" dirty="0">
                <a:solidFill>
                  <a:srgbClr val="0070C0"/>
                </a:solidFill>
                <a:latin typeface="Hiragino Mincho Std W8" panose="02020400000000000000" pitchFamily="18" charset="-128"/>
                <a:ea typeface="Hiragino Mincho Std W8" panose="02020400000000000000" pitchFamily="18" charset="-128"/>
              </a:rPr>
              <a:t>IFA</a:t>
            </a:r>
            <a:r>
              <a:rPr lang="ja-JP" altLang="en-US" sz="5200" b="1">
                <a:solidFill>
                  <a:srgbClr val="0070C0"/>
                </a:solidFill>
                <a:latin typeface="Hiragino Mincho Std W8" panose="02020400000000000000" pitchFamily="18" charset="-128"/>
                <a:ea typeface="Hiragino Mincho Std W8" panose="02020400000000000000" pitchFamily="18" charset="-128"/>
              </a:rPr>
              <a:t>会員</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744110B7-DD32-0981-35E6-E4025D0C1A6C}"/>
              </a:ext>
            </a:extLst>
          </p:cNvPr>
          <p:cNvSpPr>
            <a:spLocks noGrp="1"/>
          </p:cNvSpPr>
          <p:nvPr>
            <p:ph idx="1"/>
          </p:nvPr>
        </p:nvSpPr>
        <p:spPr>
          <a:xfrm>
            <a:off x="1467104" y="2157985"/>
            <a:ext cx="3621024" cy="866570"/>
          </a:xfrm>
        </p:spPr>
        <p:txBody>
          <a:bodyPr>
            <a:normAutofit/>
          </a:bodyPr>
          <a:lstStyle/>
          <a:p>
            <a:r>
              <a:rPr lang="en-US" sz="5400" b="1" dirty="0">
                <a:latin typeface="Hiragino Sans W6" panose="020B0400000000000000" pitchFamily="34" charset="-128"/>
                <a:ea typeface="Hiragino Sans W6" panose="020B0400000000000000" pitchFamily="34" charset="-128"/>
              </a:rPr>
              <a:t> </a:t>
            </a:r>
            <a:r>
              <a:rPr lang="en-US" sz="5400" b="1" dirty="0" err="1">
                <a:latin typeface="Hiragino Sans W6" panose="020B0400000000000000" pitchFamily="34" charset="-128"/>
                <a:ea typeface="Hiragino Sans W6" panose="020B0400000000000000" pitchFamily="34" charset="-128"/>
              </a:rPr>
              <a:t>情報収集</a:t>
            </a:r>
            <a:endParaRPr lang="en-US" sz="3600" b="1" dirty="0">
              <a:latin typeface="Hiragino Sans W6" panose="020B0400000000000000" pitchFamily="34" charset="-128"/>
              <a:ea typeface="Hiragino Sans W6" panose="020B0400000000000000" pitchFamily="34" charset="-128"/>
            </a:endParaRPr>
          </a:p>
          <a:p>
            <a:pPr marL="0" indent="0">
              <a:buNone/>
            </a:pPr>
            <a:endParaRPr lang="en-US" b="1" dirty="0">
              <a:latin typeface="Hiragino Sans W6" panose="020B0400000000000000" pitchFamily="34" charset="-128"/>
              <a:ea typeface="Hiragino Sans W6" panose="020B0400000000000000" pitchFamily="34" charset="-128"/>
            </a:endParaRPr>
          </a:p>
        </p:txBody>
      </p:sp>
      <p:sp>
        <p:nvSpPr>
          <p:cNvPr id="11" name="TextBox 3">
            <a:extLst>
              <a:ext uri="{FF2B5EF4-FFF2-40B4-BE49-F238E27FC236}">
                <a16:creationId xmlns:a16="http://schemas.microsoft.com/office/drawing/2014/main" id="{339AA0DB-A808-C161-5565-5271DEACEB29}"/>
              </a:ext>
            </a:extLst>
          </p:cNvPr>
          <p:cNvSpPr txBox="1"/>
          <p:nvPr/>
        </p:nvSpPr>
        <p:spPr>
          <a:xfrm>
            <a:off x="6986018" y="2101225"/>
            <a:ext cx="3901438" cy="923330"/>
          </a:xfrm>
          <a:prstGeom prst="rect">
            <a:avLst/>
          </a:prstGeom>
          <a:noFill/>
        </p:spPr>
        <p:txBody>
          <a:bodyPr wrap="square" rtlCol="0">
            <a:spAutoFit/>
          </a:bodyPr>
          <a:lstStyle/>
          <a:p>
            <a:r>
              <a:rPr lang="en-US" sz="5400" b="1" dirty="0">
                <a:solidFill>
                  <a:schemeClr val="tx1">
                    <a:lumMod val="50000"/>
                    <a:lumOff val="50000"/>
                  </a:schemeClr>
                </a:solidFill>
                <a:latin typeface="Hiragino Sans W6" panose="020B0400000000000000" pitchFamily="34" charset="-128"/>
                <a:ea typeface="Hiragino Sans W6" panose="020B0400000000000000" pitchFamily="34" charset="-128"/>
              </a:rPr>
              <a:t>＊</a:t>
            </a:r>
            <a:r>
              <a:rPr lang="en-US" sz="5400" b="1" dirty="0" err="1">
                <a:solidFill>
                  <a:schemeClr val="tx1">
                    <a:lumMod val="50000"/>
                    <a:lumOff val="50000"/>
                  </a:schemeClr>
                </a:solidFill>
                <a:latin typeface="Hiragino Sans W6" panose="020B0400000000000000" pitchFamily="34" charset="-128"/>
                <a:ea typeface="Hiragino Sans W6" panose="020B0400000000000000" pitchFamily="34" charset="-128"/>
              </a:rPr>
              <a:t>シルバ</a:t>
            </a:r>
            <a:r>
              <a:rPr lang="en-US" sz="5400" b="1" dirty="0">
                <a:solidFill>
                  <a:schemeClr val="tx1">
                    <a:lumMod val="50000"/>
                    <a:lumOff val="50000"/>
                  </a:schemeClr>
                </a:solidFill>
                <a:latin typeface="Hiragino Sans W6" panose="020B0400000000000000" pitchFamily="34" charset="-128"/>
                <a:ea typeface="Hiragino Sans W6" panose="020B0400000000000000" pitchFamily="34" charset="-128"/>
              </a:rPr>
              <a:t>ー</a:t>
            </a:r>
          </a:p>
        </p:txBody>
      </p:sp>
      <p:sp>
        <p:nvSpPr>
          <p:cNvPr id="12" name="Content Placeholder 2">
            <a:extLst>
              <a:ext uri="{FF2B5EF4-FFF2-40B4-BE49-F238E27FC236}">
                <a16:creationId xmlns:a16="http://schemas.microsoft.com/office/drawing/2014/main" id="{E0DF3BD0-AC85-8A91-E390-81497F7BD41B}"/>
              </a:ext>
            </a:extLst>
          </p:cNvPr>
          <p:cNvSpPr txBox="1">
            <a:spLocks/>
          </p:cNvSpPr>
          <p:nvPr/>
        </p:nvSpPr>
        <p:spPr>
          <a:xfrm>
            <a:off x="1467104" y="3652678"/>
            <a:ext cx="3621024" cy="86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400" b="1" dirty="0">
                <a:latin typeface="Hiragino Sans W6" panose="020B0400000000000000" pitchFamily="34" charset="-128"/>
                <a:ea typeface="Hiragino Sans W6" panose="020B0400000000000000" pitchFamily="34" charset="-128"/>
              </a:rPr>
              <a:t> </a:t>
            </a:r>
            <a:r>
              <a:rPr lang="en-US" altLang="ja-JP" sz="5400" b="1" dirty="0" err="1">
                <a:latin typeface="Hiragino Sans W6" panose="020B0400000000000000" pitchFamily="34" charset="-128"/>
                <a:ea typeface="Hiragino Sans W6" panose="020B0400000000000000" pitchFamily="34" charset="-128"/>
              </a:rPr>
              <a:t>教育</a:t>
            </a:r>
            <a:endParaRPr lang="en-US" altLang="ja-JP" sz="5400" b="1" dirty="0">
              <a:latin typeface="Hiragino Sans W6" panose="020B0400000000000000" pitchFamily="34" charset="-128"/>
              <a:ea typeface="Hiragino Sans W6" panose="020B0400000000000000" pitchFamily="34" charset="-128"/>
            </a:endParaRPr>
          </a:p>
        </p:txBody>
      </p:sp>
      <p:sp>
        <p:nvSpPr>
          <p:cNvPr id="13" name="Content Placeholder 2">
            <a:extLst>
              <a:ext uri="{FF2B5EF4-FFF2-40B4-BE49-F238E27FC236}">
                <a16:creationId xmlns:a16="http://schemas.microsoft.com/office/drawing/2014/main" id="{00A39EE1-FB11-512B-C53F-76D0FE7B71B1}"/>
              </a:ext>
            </a:extLst>
          </p:cNvPr>
          <p:cNvSpPr txBox="1">
            <a:spLocks/>
          </p:cNvSpPr>
          <p:nvPr/>
        </p:nvSpPr>
        <p:spPr>
          <a:xfrm>
            <a:off x="1467104" y="5147370"/>
            <a:ext cx="3621024" cy="86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5400" b="1" dirty="0">
                <a:latin typeface="Hiragino Sans W6" panose="020B0400000000000000" pitchFamily="34" charset="-128"/>
                <a:ea typeface="Hiragino Sans W6" panose="020B0400000000000000" pitchFamily="34" charset="-128"/>
              </a:rPr>
              <a:t> </a:t>
            </a:r>
            <a:r>
              <a:rPr lang="en-US" altLang="ja-JP" sz="5400" b="1" dirty="0" err="1">
                <a:latin typeface="Hiragino Sans W6" panose="020B0400000000000000" pitchFamily="34" charset="-128"/>
                <a:ea typeface="Hiragino Sans W6" panose="020B0400000000000000" pitchFamily="34" charset="-128"/>
              </a:rPr>
              <a:t>発信</a:t>
            </a:r>
            <a:endParaRPr lang="en-US" altLang="ja-JP" sz="5400" b="1" dirty="0">
              <a:latin typeface="Hiragino Sans W6" panose="020B0400000000000000" pitchFamily="34" charset="-128"/>
              <a:ea typeface="Hiragino Sans W6" panose="020B0400000000000000" pitchFamily="34" charset="-128"/>
            </a:endParaRPr>
          </a:p>
        </p:txBody>
      </p:sp>
      <p:sp>
        <p:nvSpPr>
          <p:cNvPr id="14" name="TextBox 3">
            <a:extLst>
              <a:ext uri="{FF2B5EF4-FFF2-40B4-BE49-F238E27FC236}">
                <a16:creationId xmlns:a16="http://schemas.microsoft.com/office/drawing/2014/main" id="{4DC490CF-0882-7BAC-EC62-C0F072152AC5}"/>
              </a:ext>
            </a:extLst>
          </p:cNvPr>
          <p:cNvSpPr txBox="1"/>
          <p:nvPr/>
        </p:nvSpPr>
        <p:spPr>
          <a:xfrm>
            <a:off x="6986018" y="3595918"/>
            <a:ext cx="3901438" cy="923330"/>
          </a:xfrm>
          <a:prstGeom prst="rect">
            <a:avLst/>
          </a:prstGeom>
          <a:noFill/>
        </p:spPr>
        <p:txBody>
          <a:bodyPr wrap="square" rtlCol="0">
            <a:spAutoFit/>
          </a:bodyPr>
          <a:lstStyle/>
          <a:p>
            <a:r>
              <a:rPr lang="en-US" altLang="ja-JP" sz="5400" b="1" dirty="0">
                <a:solidFill>
                  <a:srgbClr val="FFC000"/>
                </a:solidFill>
                <a:latin typeface="Hiragino Sans W6" panose="020B0400000000000000" pitchFamily="34" charset="-128"/>
                <a:ea typeface="Hiragino Sans W6" panose="020B0400000000000000" pitchFamily="34" charset="-128"/>
              </a:rPr>
              <a:t>＊</a:t>
            </a:r>
            <a:r>
              <a:rPr lang="en-US" altLang="ja-JP" sz="5400" b="1" dirty="0" err="1">
                <a:solidFill>
                  <a:srgbClr val="FFC000"/>
                </a:solidFill>
                <a:latin typeface="Hiragino Sans W6" panose="020B0400000000000000" pitchFamily="34" charset="-128"/>
                <a:ea typeface="Hiragino Sans W6" panose="020B0400000000000000" pitchFamily="34" charset="-128"/>
              </a:rPr>
              <a:t>ゴールド</a:t>
            </a:r>
            <a:endParaRPr lang="en-US" altLang="ja-JP" sz="5400" b="1" dirty="0">
              <a:solidFill>
                <a:srgbClr val="FFC000"/>
              </a:solidFill>
              <a:latin typeface="Hiragino Sans W6" panose="020B0400000000000000" pitchFamily="34" charset="-128"/>
              <a:ea typeface="Hiragino Sans W6" panose="020B0400000000000000" pitchFamily="34" charset="-128"/>
            </a:endParaRPr>
          </a:p>
        </p:txBody>
      </p:sp>
      <p:sp>
        <p:nvSpPr>
          <p:cNvPr id="15" name="TextBox 3">
            <a:extLst>
              <a:ext uri="{FF2B5EF4-FFF2-40B4-BE49-F238E27FC236}">
                <a16:creationId xmlns:a16="http://schemas.microsoft.com/office/drawing/2014/main" id="{40E2B644-5DF6-2FFA-497C-2636C0088067}"/>
              </a:ext>
            </a:extLst>
          </p:cNvPr>
          <p:cNvSpPr txBox="1"/>
          <p:nvPr/>
        </p:nvSpPr>
        <p:spPr>
          <a:xfrm>
            <a:off x="6986018" y="5090610"/>
            <a:ext cx="3901438" cy="923330"/>
          </a:xfrm>
          <a:prstGeom prst="rect">
            <a:avLst/>
          </a:prstGeom>
          <a:noFill/>
        </p:spPr>
        <p:txBody>
          <a:bodyPr wrap="square" rtlCol="0">
            <a:spAutoFit/>
          </a:bodyPr>
          <a:lstStyle/>
          <a:p>
            <a:r>
              <a:rPr lang="en-US" altLang="ja-JP" sz="5400" b="1" dirty="0">
                <a:solidFill>
                  <a:srgbClr val="FF0000"/>
                </a:solidFill>
                <a:latin typeface="Hiragino Sans W6" panose="020B0400000000000000" pitchFamily="34" charset="-128"/>
                <a:ea typeface="Hiragino Sans W6" panose="020B0400000000000000" pitchFamily="34" charset="-128"/>
              </a:rPr>
              <a:t>＊</a:t>
            </a:r>
            <a:r>
              <a:rPr lang="en-US" altLang="ja-JP" sz="5400" b="1" dirty="0" err="1">
                <a:solidFill>
                  <a:srgbClr val="FF0000"/>
                </a:solidFill>
                <a:latin typeface="Hiragino Sans W6" panose="020B0400000000000000" pitchFamily="34" charset="-128"/>
                <a:ea typeface="Hiragino Sans W6" panose="020B0400000000000000" pitchFamily="34" charset="-128"/>
              </a:rPr>
              <a:t>プラチナ</a:t>
            </a:r>
            <a:endParaRPr lang="en-US" altLang="ja-JP" sz="5400" b="1" dirty="0">
              <a:solidFill>
                <a:srgbClr val="FF0000"/>
              </a:solidFill>
              <a:latin typeface="Hiragino Sans W6" panose="020B0400000000000000" pitchFamily="34" charset="-128"/>
              <a:ea typeface="Hiragino Sans W6" panose="020B0400000000000000" pitchFamily="34" charset="-128"/>
            </a:endParaRPr>
          </a:p>
        </p:txBody>
      </p:sp>
      <p:sp>
        <p:nvSpPr>
          <p:cNvPr id="2" name="角丸四角形 1">
            <a:extLst>
              <a:ext uri="{FF2B5EF4-FFF2-40B4-BE49-F238E27FC236}">
                <a16:creationId xmlns:a16="http://schemas.microsoft.com/office/drawing/2014/main" id="{62560BBF-5444-37C4-2CF4-C8CA400190FB}"/>
              </a:ext>
            </a:extLst>
          </p:cNvPr>
          <p:cNvSpPr/>
          <p:nvPr/>
        </p:nvSpPr>
        <p:spPr>
          <a:xfrm>
            <a:off x="1052576" y="1620203"/>
            <a:ext cx="4124960" cy="4922436"/>
          </a:xfrm>
          <a:prstGeom prst="roundRect">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882E22E2-9236-A4B1-9CFF-035B05E0ACEE}"/>
              </a:ext>
            </a:extLst>
          </p:cNvPr>
          <p:cNvSpPr/>
          <p:nvPr/>
        </p:nvSpPr>
        <p:spPr>
          <a:xfrm>
            <a:off x="6742176" y="1620203"/>
            <a:ext cx="4124960" cy="4922436"/>
          </a:xfrm>
          <a:prstGeom prst="roundRect">
            <a:avLst/>
          </a:prstGeom>
          <a:noFill/>
          <a:ln w="57150">
            <a:solidFill>
              <a:srgbClr val="E92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1904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B53D8D-CD22-C4A3-A15A-8E14A58CE29C}"/>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5200" b="1">
                <a:solidFill>
                  <a:srgbClr val="0070C0"/>
                </a:solidFill>
                <a:latin typeface="Hiragino Mincho Std W8" panose="02020400000000000000" pitchFamily="18" charset="-128"/>
                <a:ea typeface="Hiragino Mincho Std W8" panose="02020400000000000000" pitchFamily="18" charset="-128"/>
              </a:rPr>
              <a:t>ファウンテン倶楽部</a:t>
            </a:r>
            <a:r>
              <a:rPr lang="en-US" altLang="ja-JP" sz="5200" b="1" dirty="0">
                <a:solidFill>
                  <a:srgbClr val="0070C0"/>
                </a:solidFill>
                <a:latin typeface="Hiragino Mincho Std W8" panose="02020400000000000000" pitchFamily="18" charset="-128"/>
                <a:ea typeface="Hiragino Mincho Std W8" panose="02020400000000000000" pitchFamily="18" charset="-128"/>
              </a:rPr>
              <a:t> </a:t>
            </a:r>
            <a:r>
              <a:rPr lang="ja-JP" altLang="en-US" sz="5200" b="1">
                <a:solidFill>
                  <a:srgbClr val="0070C0"/>
                </a:solidFill>
                <a:latin typeface="Hiragino Mincho Std W8" panose="02020400000000000000" pitchFamily="18" charset="-128"/>
                <a:ea typeface="Hiragino Mincho Std W8" panose="02020400000000000000" pitchFamily="18" charset="-128"/>
              </a:rPr>
              <a:t>＆</a:t>
            </a:r>
            <a:r>
              <a:rPr lang="en-US" altLang="ja-JP" sz="5200" b="1" dirty="0">
                <a:solidFill>
                  <a:srgbClr val="0070C0"/>
                </a:solidFill>
                <a:latin typeface="Hiragino Mincho Std W8" panose="02020400000000000000" pitchFamily="18" charset="-128"/>
                <a:ea typeface="Hiragino Mincho Std W8" panose="02020400000000000000" pitchFamily="18" charset="-128"/>
              </a:rPr>
              <a:t> IFA</a:t>
            </a:r>
            <a:r>
              <a:rPr lang="ja-JP" altLang="en-US" sz="5200" b="1">
                <a:solidFill>
                  <a:srgbClr val="0070C0"/>
                </a:solidFill>
                <a:latin typeface="Hiragino Mincho Std W8" panose="02020400000000000000" pitchFamily="18" charset="-128"/>
                <a:ea typeface="Hiragino Mincho Std W8" panose="02020400000000000000" pitchFamily="18" charset="-128"/>
              </a:rPr>
              <a:t>会員特典</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pic>
        <p:nvPicPr>
          <p:cNvPr id="11" name="図 10">
            <a:extLst>
              <a:ext uri="{FF2B5EF4-FFF2-40B4-BE49-F238E27FC236}">
                <a16:creationId xmlns:a16="http://schemas.microsoft.com/office/drawing/2014/main" id="{73F1A186-FFF8-AC61-A26E-09C1F98E9DB4}"/>
              </a:ext>
            </a:extLst>
          </p:cNvPr>
          <p:cNvPicPr>
            <a:picLocks noChangeAspect="1"/>
          </p:cNvPicPr>
          <p:nvPr/>
        </p:nvPicPr>
        <p:blipFill>
          <a:blip r:embed="rId2"/>
          <a:stretch>
            <a:fillRect/>
          </a:stretch>
        </p:blipFill>
        <p:spPr>
          <a:xfrm>
            <a:off x="146638" y="1640332"/>
            <a:ext cx="11909771" cy="5029624"/>
          </a:xfrm>
          <a:prstGeom prst="rect">
            <a:avLst/>
          </a:prstGeom>
        </p:spPr>
      </p:pic>
    </p:spTree>
    <p:extLst>
      <p:ext uri="{BB962C8B-B14F-4D97-AF65-F5344CB8AC3E}">
        <p14:creationId xmlns:p14="http://schemas.microsoft.com/office/powerpoint/2010/main" val="245117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A5148DB-AF3A-2271-4083-355D0FB0CA56}"/>
              </a:ext>
            </a:extLst>
          </p:cNvPr>
          <p:cNvSpPr>
            <a:spLocks noGrp="1"/>
          </p:cNvSpPr>
          <p:nvPr>
            <p:ph idx="1"/>
          </p:nvPr>
        </p:nvSpPr>
        <p:spPr>
          <a:xfrm>
            <a:off x="537882" y="1547813"/>
            <a:ext cx="11470342" cy="1603375"/>
          </a:xfrm>
        </p:spPr>
        <p:txBody>
          <a:bodyPr anchor="t">
            <a:normAutofit/>
          </a:bodyPr>
          <a:lstStyle/>
          <a:p>
            <a:pPr>
              <a:lnSpc>
                <a:spcPct val="170000"/>
              </a:lnSpc>
            </a:pPr>
            <a:r>
              <a:rPr lang="en-US" sz="5400" b="1" dirty="0" err="1">
                <a:latin typeface="Hiragino Sans W6" panose="020B0400000000000000" pitchFamily="34" charset="-128"/>
                <a:ea typeface="Hiragino Sans W6" panose="020B0400000000000000" pitchFamily="34" charset="-128"/>
              </a:rPr>
              <a:t>時事英語ニュースを聞き取るヒント</a:t>
            </a:r>
            <a:endParaRPr lang="en-US" sz="5400" b="1" dirty="0">
              <a:latin typeface="Hiragino Sans W6" panose="020B0400000000000000" pitchFamily="34" charset="-128"/>
              <a:ea typeface="Hiragino Sans W6" panose="020B0400000000000000" pitchFamily="34" charset="-128"/>
            </a:endParaRPr>
          </a:p>
        </p:txBody>
      </p:sp>
      <p:sp>
        <p:nvSpPr>
          <p:cNvPr id="9" name="Title 1">
            <a:extLst>
              <a:ext uri="{FF2B5EF4-FFF2-40B4-BE49-F238E27FC236}">
                <a16:creationId xmlns:a16="http://schemas.microsoft.com/office/drawing/2014/main" id="{1E9CD853-ECF7-C943-6C26-FCE17269B7C8}"/>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0070C0"/>
                </a:solidFill>
                <a:latin typeface="Hiragino Mincho Std W8" panose="02020400000000000000" pitchFamily="18" charset="-128"/>
                <a:ea typeface="Hiragino Mincho Std W8" panose="02020400000000000000" pitchFamily="18" charset="-128"/>
              </a:rPr>
              <a:t>このセミナーで得ることができるもの</a:t>
            </a:r>
            <a:endParaRPr lang="en-US" sz="54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0" name="Content Placeholder 2">
            <a:extLst>
              <a:ext uri="{FF2B5EF4-FFF2-40B4-BE49-F238E27FC236}">
                <a16:creationId xmlns:a16="http://schemas.microsoft.com/office/drawing/2014/main" id="{1D367510-3DB7-B583-C81F-C04727DA9046}"/>
              </a:ext>
            </a:extLst>
          </p:cNvPr>
          <p:cNvSpPr txBox="1">
            <a:spLocks/>
          </p:cNvSpPr>
          <p:nvPr/>
        </p:nvSpPr>
        <p:spPr>
          <a:xfrm>
            <a:off x="537882" y="3161460"/>
            <a:ext cx="11470342" cy="16033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altLang="ja-JP" sz="5400" b="1" dirty="0" err="1">
                <a:latin typeface="Hiragino Sans W6" panose="020B0400000000000000" pitchFamily="34" charset="-128"/>
                <a:ea typeface="Hiragino Sans W6" panose="020B0400000000000000" pitchFamily="34" charset="-128"/>
              </a:rPr>
              <a:t>最新の米国の政治状況を知る</a:t>
            </a:r>
            <a:endParaRPr lang="en-US" altLang="ja-JP" sz="5400" b="1" dirty="0">
              <a:latin typeface="Hiragino Sans W6" panose="020B0400000000000000" pitchFamily="34" charset="-128"/>
              <a:ea typeface="Hiragino Sans W6" panose="020B0400000000000000" pitchFamily="34" charset="-128"/>
            </a:endParaRPr>
          </a:p>
        </p:txBody>
      </p:sp>
      <p:sp>
        <p:nvSpPr>
          <p:cNvPr id="11" name="Content Placeholder 2">
            <a:extLst>
              <a:ext uri="{FF2B5EF4-FFF2-40B4-BE49-F238E27FC236}">
                <a16:creationId xmlns:a16="http://schemas.microsoft.com/office/drawing/2014/main" id="{8DB68D55-AD5B-2C0F-F549-6CF8D6FB566E}"/>
              </a:ext>
            </a:extLst>
          </p:cNvPr>
          <p:cNvSpPr txBox="1">
            <a:spLocks/>
          </p:cNvSpPr>
          <p:nvPr/>
        </p:nvSpPr>
        <p:spPr>
          <a:xfrm>
            <a:off x="537882" y="4896130"/>
            <a:ext cx="11470342" cy="16033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endParaRPr lang="en-US" altLang="ja-JP" sz="5400"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2457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n Kiggans - NRCC">
            <a:extLst>
              <a:ext uri="{FF2B5EF4-FFF2-40B4-BE49-F238E27FC236}">
                <a16:creationId xmlns:a16="http://schemas.microsoft.com/office/drawing/2014/main" id="{EC80CDBB-AECD-F799-E625-F485CFA84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30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7804F6F-1D3E-0B79-0B8F-8EEDCEF677D4}"/>
              </a:ext>
            </a:extLst>
          </p:cNvPr>
          <p:cNvSpPr txBox="1">
            <a:spLocks/>
          </p:cNvSpPr>
          <p:nvPr/>
        </p:nvSpPr>
        <p:spPr>
          <a:xfrm>
            <a:off x="261831" y="1165324"/>
            <a:ext cx="4327753" cy="1947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6000" b="1" dirty="0">
                <a:solidFill>
                  <a:srgbClr val="0070C0"/>
                </a:solidFill>
                <a:latin typeface="Hiragino Mincho Std W8" panose="02020400000000000000" pitchFamily="18" charset="-128"/>
                <a:ea typeface="Hiragino Mincho Std W8" panose="02020400000000000000" pitchFamily="18" charset="-128"/>
              </a:rPr>
              <a:t>Jen </a:t>
            </a:r>
            <a:r>
              <a:rPr lang="en-US" altLang="ja-JP" sz="6000" b="1" dirty="0" err="1">
                <a:solidFill>
                  <a:srgbClr val="0070C0"/>
                </a:solidFill>
                <a:latin typeface="Hiragino Mincho Std W8" panose="02020400000000000000" pitchFamily="18" charset="-128"/>
                <a:ea typeface="Hiragino Mincho Std W8" panose="02020400000000000000" pitchFamily="18" charset="-128"/>
              </a:rPr>
              <a:t>Kiggans</a:t>
            </a:r>
            <a:r>
              <a:rPr lang="en-US" altLang="ja-JP" sz="6000" b="1" dirty="0">
                <a:solidFill>
                  <a:srgbClr val="0070C0"/>
                </a:solidFill>
                <a:latin typeface="Hiragino Mincho Std W8" panose="02020400000000000000" pitchFamily="18" charset="-128"/>
                <a:ea typeface="Hiragino Mincho Std W8" panose="02020400000000000000" pitchFamily="18" charset="-128"/>
              </a:rPr>
              <a:t> </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
        <p:nvSpPr>
          <p:cNvPr id="9" name="テキスト ボックス 8">
            <a:extLst>
              <a:ext uri="{FF2B5EF4-FFF2-40B4-BE49-F238E27FC236}">
                <a16:creationId xmlns:a16="http://schemas.microsoft.com/office/drawing/2014/main" id="{AA09FDAB-85EE-410B-05DD-8A9520733DDD}"/>
              </a:ext>
            </a:extLst>
          </p:cNvPr>
          <p:cNvSpPr txBox="1"/>
          <p:nvPr/>
        </p:nvSpPr>
        <p:spPr>
          <a:xfrm>
            <a:off x="261831" y="3112820"/>
            <a:ext cx="6234740" cy="2554545"/>
          </a:xfrm>
          <a:prstGeom prst="rect">
            <a:avLst/>
          </a:prstGeom>
          <a:noFill/>
        </p:spPr>
        <p:txBody>
          <a:bodyPr wrap="square">
            <a:spAutoFit/>
          </a:bodyPr>
          <a:lstStyle/>
          <a:p>
            <a:r>
              <a:rPr lang="ja-JP" altLang="en-US" sz="3200" b="1">
                <a:latin typeface="Hiragino Sans W6" panose="020B0400000000000000" pitchFamily="34" charset="-128"/>
                <a:ea typeface="Hiragino Sans W6" panose="020B0400000000000000" pitchFamily="34" charset="-128"/>
              </a:rPr>
              <a:t>４児の母で看護師　　</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元海軍</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ヘリコプター・パイロット</a:t>
            </a:r>
            <a:br>
              <a:rPr lang="ja-JP" altLang="en-US" sz="3200" b="1">
                <a:latin typeface="Hiragino Sans W6" panose="020B0400000000000000" pitchFamily="34" charset="-128"/>
                <a:ea typeface="Hiragino Sans W6" panose="020B0400000000000000" pitchFamily="34" charset="-128"/>
              </a:rPr>
            </a:br>
            <a:r>
              <a:rPr lang="ja-JP" altLang="en-US" sz="3200" b="1">
                <a:latin typeface="Hiragino Sans W6" panose="020B0400000000000000" pitchFamily="34" charset="-128"/>
                <a:ea typeface="Hiragino Sans W6" panose="020B0400000000000000" pitchFamily="34" charset="-128"/>
              </a:rPr>
              <a:t>ヴァージニア州下院議員</a:t>
            </a:r>
            <a:endParaRPr lang="en-US" altLang="ja-JP" sz="3200" b="1" dirty="0">
              <a:latin typeface="Hiragino Sans W6" panose="020B0400000000000000" pitchFamily="34" charset="-128"/>
              <a:ea typeface="Hiragino Sans W6" panose="020B0400000000000000" pitchFamily="34" charset="-128"/>
            </a:endParaRPr>
          </a:p>
          <a:p>
            <a:r>
              <a:rPr lang="ja-JP" altLang="en-US" sz="3200" b="1">
                <a:latin typeface="Hiragino Sans W6" panose="020B0400000000000000" pitchFamily="34" charset="-128"/>
                <a:ea typeface="Hiragino Sans W6" panose="020B0400000000000000" pitchFamily="34" charset="-128"/>
              </a:rPr>
              <a:t>ジェン・ケーガン</a:t>
            </a:r>
          </a:p>
        </p:txBody>
      </p:sp>
    </p:spTree>
    <p:extLst>
      <p:ext uri="{BB962C8B-B14F-4D97-AF65-F5344CB8AC3E}">
        <p14:creationId xmlns:p14="http://schemas.microsoft.com/office/powerpoint/2010/main" val="37313516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26FC30-4BF5-E814-F926-35F9C36C62FB}"/>
              </a:ext>
            </a:extLst>
          </p:cNvPr>
          <p:cNvSpPr txBox="1">
            <a:spLocks/>
          </p:cNvSpPr>
          <p:nvPr/>
        </p:nvSpPr>
        <p:spPr>
          <a:xfrm>
            <a:off x="-205068" y="188044"/>
            <a:ext cx="126021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b="1">
                <a:solidFill>
                  <a:srgbClr val="0070C0"/>
                </a:solidFill>
                <a:latin typeface="Hiragino Mincho Std W8" panose="02020400000000000000" pitchFamily="18" charset="-128"/>
                <a:ea typeface="Hiragino Mincho Std W8" panose="02020400000000000000" pitchFamily="18" charset="-128"/>
              </a:rPr>
              <a:t>ヴァージニア州下院議員</a:t>
            </a:r>
            <a:r>
              <a:rPr lang="en-US" altLang="ja-JP" b="1" dirty="0">
                <a:solidFill>
                  <a:srgbClr val="0070C0"/>
                </a:solidFill>
                <a:latin typeface="Hiragino Mincho Std W8" panose="02020400000000000000" pitchFamily="18" charset="-128"/>
                <a:ea typeface="Hiragino Mincho Std W8" panose="02020400000000000000" pitchFamily="18" charset="-128"/>
              </a:rPr>
              <a:t> </a:t>
            </a:r>
            <a:r>
              <a:rPr lang="ja-JP" altLang="en-US" sz="5200" b="1">
                <a:solidFill>
                  <a:srgbClr val="0070C0"/>
                </a:solidFill>
                <a:latin typeface="Hiragino Mincho Std W8" panose="02020400000000000000" pitchFamily="18" charset="-128"/>
                <a:ea typeface="Hiragino Mincho Std W8" panose="02020400000000000000" pitchFamily="18" charset="-128"/>
              </a:rPr>
              <a:t>ジェン・ケーガン</a:t>
            </a:r>
            <a:endParaRPr lang="en-US" sz="5200" b="1" dirty="0">
              <a:solidFill>
                <a:srgbClr val="0070C0"/>
              </a:solidFill>
              <a:latin typeface="Hiragino Mincho Std W8" panose="02020400000000000000" pitchFamily="18" charset="-128"/>
              <a:ea typeface="Hiragino Mincho Std W8" panose="02020400000000000000" pitchFamily="18" charset="-128"/>
            </a:endParaRPr>
          </a:p>
        </p:txBody>
      </p:sp>
      <p:sp>
        <p:nvSpPr>
          <p:cNvPr id="12" name="Content Placeholder 2">
            <a:extLst>
              <a:ext uri="{FF2B5EF4-FFF2-40B4-BE49-F238E27FC236}">
                <a16:creationId xmlns:a16="http://schemas.microsoft.com/office/drawing/2014/main" id="{5F4B793E-C4AC-0AD5-E4CE-830AD1B1E1D1}"/>
              </a:ext>
            </a:extLst>
          </p:cNvPr>
          <p:cNvSpPr>
            <a:spLocks noGrp="1"/>
          </p:cNvSpPr>
          <p:nvPr>
            <p:ph idx="1"/>
          </p:nvPr>
        </p:nvSpPr>
        <p:spPr>
          <a:xfrm>
            <a:off x="8039100" y="2235200"/>
            <a:ext cx="4152900" cy="4260850"/>
          </a:xfrm>
        </p:spPr>
        <p:txBody>
          <a:bodyPr>
            <a:normAutofit/>
          </a:bodyPr>
          <a:lstStyle/>
          <a:p>
            <a:pPr marL="0" indent="0">
              <a:buNone/>
            </a:pPr>
            <a:r>
              <a:rPr lang="en-US" sz="2400" b="1" dirty="0">
                <a:latin typeface="Hiragino Sans W6" panose="020B0400000000000000" pitchFamily="34" charset="-128"/>
                <a:ea typeface="Hiragino Sans W6" panose="020B0400000000000000" pitchFamily="34" charset="-128"/>
              </a:rPr>
              <a:t>BREAKING NEWS: Speaker Johnson Issues Blunt Message To Biden Over Border Before State Of The Union</a:t>
            </a:r>
            <a:endParaRPr lang="en-US" sz="2400" dirty="0">
              <a:latin typeface="Hiragino Sans W4" panose="020B0400000000000000" pitchFamily="34" charset="-128"/>
              <a:ea typeface="Hiragino Sans W4" panose="020B0400000000000000" pitchFamily="34" charset="-128"/>
            </a:endParaRPr>
          </a:p>
        </p:txBody>
      </p:sp>
      <p:pic>
        <p:nvPicPr>
          <p:cNvPr id="2" name="オンライン メディア 1" descr="BREAKING NEWS: Speaker Johnson Issues Blunt Message To Biden Over Border Before State Of The Union">
            <a:hlinkClick r:id="" action="ppaction://media"/>
            <a:extLst>
              <a:ext uri="{FF2B5EF4-FFF2-40B4-BE49-F238E27FC236}">
                <a16:creationId xmlns:a16="http://schemas.microsoft.com/office/drawing/2014/main" id="{11676226-39CF-4869-4A05-A8C9A474C2A4}"/>
              </a:ext>
            </a:extLst>
          </p:cNvPr>
          <p:cNvPicPr>
            <a:picLocks noRot="1" noChangeAspect="1"/>
          </p:cNvPicPr>
          <p:nvPr>
            <a:videoFile r:link="rId1"/>
          </p:nvPr>
        </p:nvPicPr>
        <p:blipFill>
          <a:blip r:embed="rId3"/>
          <a:stretch>
            <a:fillRect/>
          </a:stretch>
        </p:blipFill>
        <p:spPr>
          <a:xfrm>
            <a:off x="158780" y="2235200"/>
            <a:ext cx="7849125" cy="4434756"/>
          </a:xfrm>
          <a:prstGeom prst="rect">
            <a:avLst/>
          </a:prstGeom>
        </p:spPr>
      </p:pic>
    </p:spTree>
    <p:extLst>
      <p:ext uri="{BB962C8B-B14F-4D97-AF65-F5344CB8AC3E}">
        <p14:creationId xmlns:p14="http://schemas.microsoft.com/office/powerpoint/2010/main" val="1963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8453E-1077-1EA1-B1A9-E36BCF6A7D91}"/>
              </a:ext>
            </a:extLst>
          </p:cNvPr>
          <p:cNvSpPr>
            <a:spLocks noGrp="1"/>
          </p:cNvSpPr>
          <p:nvPr>
            <p:ph idx="1"/>
          </p:nvPr>
        </p:nvSpPr>
        <p:spPr>
          <a:xfrm>
            <a:off x="334108" y="228600"/>
            <a:ext cx="11535507" cy="1037492"/>
          </a:xfrm>
        </p:spPr>
        <p:txBody>
          <a:bodyPr>
            <a:noAutofit/>
          </a:bodyPr>
          <a:lstStyle/>
          <a:p>
            <a:r>
              <a:rPr lang="en-US" u="none" strike="noStrike" dirty="0">
                <a:solidFill>
                  <a:srgbClr val="000000"/>
                </a:solidFill>
                <a:effectLst/>
                <a:latin typeface="Hiragino Sans W4" panose="020B0400000000000000" pitchFamily="34" charset="-128"/>
                <a:ea typeface="Hiragino Sans W4" panose="020B0400000000000000" pitchFamily="34" charset="-128"/>
              </a:rPr>
              <a:t>I worry every day about the </a:t>
            </a:r>
            <a:r>
              <a:rPr lang="en-US" u="none" strike="noStrike" dirty="0">
                <a:solidFill>
                  <a:srgbClr val="FF0000"/>
                </a:solidFill>
                <a:effectLst/>
                <a:latin typeface="Hiragino Sans W4" panose="020B0400000000000000" pitchFamily="34" charset="-128"/>
                <a:ea typeface="Hiragino Sans W4" panose="020B0400000000000000" pitchFamily="34" charset="-128"/>
              </a:rPr>
              <a:t>financial future （</a:t>
            </a:r>
            <a:r>
              <a:rPr lang="en-US" u="none" strike="noStrike" dirty="0" err="1">
                <a:solidFill>
                  <a:srgbClr val="FF0000"/>
                </a:solidFill>
                <a:effectLst/>
                <a:latin typeface="Hiragino Sans W4" panose="020B0400000000000000" pitchFamily="34" charset="-128"/>
                <a:ea typeface="Hiragino Sans W4" panose="020B0400000000000000" pitchFamily="34" charset="-128"/>
              </a:rPr>
              <a:t>将来の収入と暮らし）for</a:t>
            </a:r>
            <a:r>
              <a:rPr lang="en-US" u="none" strike="noStrike" dirty="0">
                <a:solidFill>
                  <a:srgbClr val="FF0000"/>
                </a:solidFill>
                <a:effectLst/>
                <a:latin typeface="Hiragino Sans W4" panose="020B0400000000000000" pitchFamily="34" charset="-128"/>
                <a:ea typeface="Hiragino Sans W4" panose="020B0400000000000000" pitchFamily="34" charset="-128"/>
              </a:rPr>
              <a:t> my children</a:t>
            </a:r>
          </a:p>
        </p:txBody>
      </p:sp>
      <p:sp>
        <p:nvSpPr>
          <p:cNvPr id="2" name="Content Placeholder 2">
            <a:extLst>
              <a:ext uri="{FF2B5EF4-FFF2-40B4-BE49-F238E27FC236}">
                <a16:creationId xmlns:a16="http://schemas.microsoft.com/office/drawing/2014/main" id="{0CD72329-D865-18EB-190A-EA5F7FBA7069}"/>
              </a:ext>
            </a:extLst>
          </p:cNvPr>
          <p:cNvSpPr txBox="1">
            <a:spLocks/>
          </p:cNvSpPr>
          <p:nvPr/>
        </p:nvSpPr>
        <p:spPr>
          <a:xfrm>
            <a:off x="334108" y="1424354"/>
            <a:ext cx="11535507" cy="5978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I worry about the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debt they're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inheriting（借金のツケ</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4" name="Content Placeholder 2">
            <a:extLst>
              <a:ext uri="{FF2B5EF4-FFF2-40B4-BE49-F238E27FC236}">
                <a16:creationId xmlns:a16="http://schemas.microsoft.com/office/drawing/2014/main" id="{35287EC5-0198-E41C-1FDC-7ADA9C491306}"/>
              </a:ext>
            </a:extLst>
          </p:cNvPr>
          <p:cNvSpPr txBox="1">
            <a:spLocks/>
          </p:cNvSpPr>
          <p:nvPr/>
        </p:nvSpPr>
        <p:spPr>
          <a:xfrm>
            <a:off x="334108" y="2180493"/>
            <a:ext cx="11535507" cy="1635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I worry about if they're going to be able to buy a new car or buy a new house if they're going to be able to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pay off their credit card bills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カード支払い）and</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 still put food on their table </a:t>
            </a:r>
          </a:p>
        </p:txBody>
      </p:sp>
      <p:sp>
        <p:nvSpPr>
          <p:cNvPr id="5" name="Content Placeholder 2">
            <a:extLst>
              <a:ext uri="{FF2B5EF4-FFF2-40B4-BE49-F238E27FC236}">
                <a16:creationId xmlns:a16="http://schemas.microsoft.com/office/drawing/2014/main" id="{52EDDC53-01DB-3F4B-0A08-6BED0C7C8DE2}"/>
              </a:ext>
            </a:extLst>
          </p:cNvPr>
          <p:cNvSpPr txBox="1">
            <a:spLocks/>
          </p:cNvSpPr>
          <p:nvPr/>
        </p:nvSpPr>
        <p:spPr>
          <a:xfrm>
            <a:off x="334108" y="3974124"/>
            <a:ext cx="11535507" cy="1248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we know that Joe Biden has taken our energy Independence and he's put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crippling regulation and mandates on our businesses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他国にエネルギーを依存させた政策</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a:t>
            </a:r>
          </a:p>
        </p:txBody>
      </p:sp>
      <p:sp>
        <p:nvSpPr>
          <p:cNvPr id="6" name="Content Placeholder 2">
            <a:extLst>
              <a:ext uri="{FF2B5EF4-FFF2-40B4-BE49-F238E27FC236}">
                <a16:creationId xmlns:a16="http://schemas.microsoft.com/office/drawing/2014/main" id="{404D20A7-7E7C-ECA6-0E0C-8FA2190B938E}"/>
              </a:ext>
            </a:extLst>
          </p:cNvPr>
          <p:cNvSpPr txBox="1">
            <a:spLocks/>
          </p:cNvSpPr>
          <p:nvPr/>
        </p:nvSpPr>
        <p:spPr>
          <a:xfrm>
            <a:off x="334108" y="5380893"/>
            <a:ext cx="11535507" cy="1248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we‘re in an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economic crisis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right now that </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has taken the American dream </a:t>
            </a:r>
            <a:r>
              <a:rPr lang="en-US" altLang="ja-JP" u="none" strike="noStrike" dirty="0" err="1">
                <a:solidFill>
                  <a:srgbClr val="FF0000"/>
                </a:solidFill>
                <a:effectLst/>
                <a:latin typeface="Hiragino Sans W4" panose="020B0400000000000000" pitchFamily="34" charset="-128"/>
                <a:ea typeface="Hiragino Sans W4" panose="020B0400000000000000" pitchFamily="34" charset="-128"/>
              </a:rPr>
              <a:t>away（アメリカンドリームを奪った</a:t>
            </a:r>
            <a:r>
              <a:rPr lang="en-US" altLang="ja-JP" u="none" strike="noStrike" dirty="0">
                <a:solidFill>
                  <a:srgbClr val="FF0000"/>
                </a:solidFill>
                <a:effectLst/>
                <a:latin typeface="Hiragino Sans W4" panose="020B0400000000000000" pitchFamily="34" charset="-128"/>
                <a:ea typeface="Hiragino Sans W4" panose="020B0400000000000000" pitchFamily="34" charset="-128"/>
              </a:rPr>
              <a:t>）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from so many families including my own children </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　</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6563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写真の説明はありません。">
            <a:extLst>
              <a:ext uri="{FF2B5EF4-FFF2-40B4-BE49-F238E27FC236}">
                <a16:creationId xmlns:a16="http://schemas.microsoft.com/office/drawing/2014/main" id="{79B34663-C48A-2CE5-B564-543868DA61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215" y="1596581"/>
            <a:ext cx="3477346" cy="508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BA6B471-13AF-31FA-964D-E632E2DD7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440" y="1578947"/>
            <a:ext cx="3513227" cy="510643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23E1B08-7557-C4BE-0E0A-D7B848E7E7DC}"/>
              </a:ext>
            </a:extLst>
          </p:cNvPr>
          <p:cNvSpPr txBox="1">
            <a:spLocks/>
          </p:cNvSpPr>
          <p:nvPr/>
        </p:nvSpPr>
        <p:spPr>
          <a:xfrm>
            <a:off x="161365" y="168994"/>
            <a:ext cx="118468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6000" b="1" dirty="0">
                <a:solidFill>
                  <a:srgbClr val="0070C0"/>
                </a:solidFill>
                <a:latin typeface="Hiragino Mincho Std W8" panose="02020400000000000000" pitchFamily="18" charset="-128"/>
                <a:ea typeface="Hiragino Mincho Std W8" panose="02020400000000000000" pitchFamily="18" charset="-128"/>
              </a:rPr>
              <a:t>  </a:t>
            </a:r>
            <a:r>
              <a:rPr lang="ja-JP" altLang="en-US" sz="6000" b="1">
                <a:solidFill>
                  <a:srgbClr val="0070C0"/>
                </a:solidFill>
                <a:latin typeface="Hiragino Mincho Std W8" panose="02020400000000000000" pitchFamily="18" charset="-128"/>
                <a:ea typeface="Hiragino Mincho Std W8" panose="02020400000000000000" pitchFamily="18" charset="-128"/>
              </a:rPr>
              <a:t>松本道弘氏</a:t>
            </a:r>
            <a:r>
              <a:rPr lang="en-US" altLang="ja-JP" sz="6000" b="1" dirty="0">
                <a:solidFill>
                  <a:srgbClr val="0070C0"/>
                </a:solidFill>
                <a:latin typeface="Hiragino Mincho Std W8" panose="02020400000000000000" pitchFamily="18" charset="-128"/>
                <a:ea typeface="Hiragino Mincho Std W8" panose="02020400000000000000" pitchFamily="18" charset="-128"/>
              </a:rPr>
              <a:t> </a:t>
            </a:r>
            <a:r>
              <a:rPr lang="ja-JP" altLang="en-US" sz="6000" b="1">
                <a:solidFill>
                  <a:srgbClr val="0070C0"/>
                </a:solidFill>
                <a:latin typeface="Hiragino Mincho Std W8" panose="02020400000000000000" pitchFamily="18" charset="-128"/>
                <a:ea typeface="Hiragino Mincho Std W8" panose="02020400000000000000" pitchFamily="18" charset="-128"/>
              </a:rPr>
              <a:t>「英語の神様」</a:t>
            </a:r>
            <a:endParaRPr lang="en-US" sz="6000" b="1" dirty="0">
              <a:solidFill>
                <a:srgbClr val="0070C0"/>
              </a:solidFill>
              <a:latin typeface="Hiragino Mincho Std W8" panose="02020400000000000000" pitchFamily="18" charset="-128"/>
              <a:ea typeface="Hiragino Mincho Std W8" panose="02020400000000000000" pitchFamily="18" charset="-128"/>
            </a:endParaRPr>
          </a:p>
        </p:txBody>
      </p:sp>
    </p:spTree>
    <p:extLst>
      <p:ext uri="{BB962C8B-B14F-4D97-AF65-F5344CB8AC3E}">
        <p14:creationId xmlns:p14="http://schemas.microsoft.com/office/powerpoint/2010/main" val="2706310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TotalTime>
  <Words>3931</Words>
  <Application>Microsoft Macintosh PowerPoint</Application>
  <PresentationFormat>ワイド画面</PresentationFormat>
  <Paragraphs>359</Paragraphs>
  <Slides>82</Slides>
  <Notes>1</Notes>
  <HiddenSlides>0</HiddenSlides>
  <MMClips>30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82</vt:i4>
      </vt:variant>
    </vt:vector>
  </HeadingPairs>
  <TitlesOfParts>
    <vt:vector size="92" baseType="lpstr">
      <vt:lpstr>Hiragino Mincho Std W8</vt:lpstr>
      <vt:lpstr>Hiragino Sans W4</vt:lpstr>
      <vt:lpstr>Hiragino Sans W5</vt:lpstr>
      <vt:lpstr>Hiragino Sans W6</vt:lpstr>
      <vt:lpstr>Hiragino Sans W7</vt:lpstr>
      <vt:lpstr>MS PGothic</vt:lpstr>
      <vt:lpstr>Aptos</vt:lpstr>
      <vt:lpstr>Aptos Display</vt:lpstr>
      <vt:lpstr>Arial</vt:lpstr>
      <vt:lpstr>Office Theme</vt:lpstr>
      <vt:lpstr>PowerPoint プレゼンテーション</vt:lpstr>
      <vt:lpstr>PowerPoint プレゼンテーション</vt:lpstr>
      <vt:lpstr>英語ニュースを一次ソース でとり世界を知る </vt:lpstr>
      <vt:lpstr>山中　泉プロフィール</vt:lpstr>
      <vt:lpstr>山中泉の活動歴</vt:lpstr>
      <vt:lpstr>反グローバリズムを 発信・啓蒙・教育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sen yamanaka</dc:creator>
  <cp:lastModifiedBy>nawo asm63942</cp:lastModifiedBy>
  <cp:revision>5</cp:revision>
  <dcterms:created xsi:type="dcterms:W3CDTF">2024-05-09T02:27:06Z</dcterms:created>
  <dcterms:modified xsi:type="dcterms:W3CDTF">2024-05-10T11:29:08Z</dcterms:modified>
</cp:coreProperties>
</file>